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98" r:id="rId2"/>
    <p:sldMasterId id="2147483724" r:id="rId3"/>
    <p:sldMasterId id="2147483727" r:id="rId4"/>
    <p:sldMasterId id="2147483769" r:id="rId5"/>
  </p:sldMasterIdLst>
  <p:notesMasterIdLst>
    <p:notesMasterId r:id="rId36"/>
  </p:notesMasterIdLst>
  <p:sldIdLst>
    <p:sldId id="2113417611" r:id="rId6"/>
    <p:sldId id="2113417632" r:id="rId7"/>
    <p:sldId id="2113417636" r:id="rId8"/>
    <p:sldId id="2113417628" r:id="rId9"/>
    <p:sldId id="2113417619" r:id="rId10"/>
    <p:sldId id="2113417624" r:id="rId11"/>
    <p:sldId id="2113417620" r:id="rId12"/>
    <p:sldId id="2113417623" r:id="rId13"/>
    <p:sldId id="2113417622" r:id="rId14"/>
    <p:sldId id="2113417633" r:id="rId15"/>
    <p:sldId id="2113417602" r:id="rId16"/>
    <p:sldId id="2113417592" r:id="rId17"/>
    <p:sldId id="2113417603" r:id="rId18"/>
    <p:sldId id="2113417612" r:id="rId19"/>
    <p:sldId id="2113417604" r:id="rId20"/>
    <p:sldId id="2113417613" r:id="rId21"/>
    <p:sldId id="2113417634" r:id="rId22"/>
    <p:sldId id="2113417605" r:id="rId23"/>
    <p:sldId id="2113417614" r:id="rId24"/>
    <p:sldId id="2113417606" r:id="rId25"/>
    <p:sldId id="2113417615" r:id="rId26"/>
    <p:sldId id="2113417635" r:id="rId27"/>
    <p:sldId id="2113417607" r:id="rId28"/>
    <p:sldId id="2113417616" r:id="rId29"/>
    <p:sldId id="2113417608" r:id="rId30"/>
    <p:sldId id="2113417617" r:id="rId31"/>
    <p:sldId id="2113417625" r:id="rId32"/>
    <p:sldId id="2113417594" r:id="rId33"/>
    <p:sldId id="2113417631" r:id="rId34"/>
    <p:sldId id="21134175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0"/>
    <p:restoredTop sz="63239" autoAdjust="0"/>
  </p:normalViewPr>
  <p:slideViewPr>
    <p:cSldViewPr snapToGrid="0">
      <p:cViewPr varScale="1">
        <p:scale>
          <a:sx n="71" d="100"/>
          <a:sy n="71" d="100"/>
        </p:scale>
        <p:origin x="194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EF209B28-15AD-4697-BAB1-97FF6A3C7FD9}" type="datetimeFigureOut">
              <a:rPr lang="en-US" smtClean="0"/>
              <a:t>3/28/24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BC34A-4C68-4A48-A2C1-6D3AB441E6CA}" type="slidenum">
              <a:rPr lang="en-US" smtClean="0"/>
              <a:t>‹#›</a:t>
            </a:fld>
            <a:endParaRPr lang="en-US"/>
          </a:p>
        </p:txBody>
      </p:sp>
    </p:spTree>
    <p:extLst>
      <p:ext uri="{BB962C8B-B14F-4D97-AF65-F5344CB8AC3E}">
        <p14:creationId xmlns:p14="http://schemas.microsoft.com/office/powerpoint/2010/main" val="156974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The Building Decarbonization Strategy Game was initially developed for a panel session at the 2023 ASHRAE Annual Meeting in Tampa, FL.  It has been significantly refined since the first “playing” and has been facilitated at chapter meetings and industry events by four different members of the ASHRAE TFBD Executive Committee.  The following facilitator’s guidance is provided based on feedback from these initial sessions.</a:t>
            </a: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Body)"/>
              </a:rPr>
              <a:t>The game can be “played” in-person or virtually, in large or small group settings, competing either individually or in teams.  When played individually, the game takes about 45 minutes to complete.  When played in small groups, additional time is needed for the group to discuss - and agree on – their consensus ranking of each group of five industry drivers or practices.  While either approach is educational, discussing the industry drivers and best practices with industry peers can be more engaging and informative.  Facilitators can include supplemental presentation content before or after the game content, including background slides on building decarbonization or information on building decarbonization resources.</a:t>
            </a: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The strategy game was developed by Clay </a:t>
            </a:r>
            <a:r>
              <a:rPr lang="en-US" sz="1800" dirty="0" err="1">
                <a:solidFill>
                  <a:srgbClr val="000000"/>
                </a:solidFill>
                <a:effectLst/>
                <a:latin typeface="Calibri" panose="020F0502020204030204" pitchFamily="34" charset="0"/>
                <a:ea typeface="Calibri" panose="020F0502020204030204" pitchFamily="34" charset="0"/>
              </a:rPr>
              <a:t>Nesler</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clay@neslergroup.com</a:t>
            </a:r>
            <a:r>
              <a:rPr lang="en-US" sz="1800" dirty="0">
                <a:solidFill>
                  <a:srgbClr val="000000"/>
                </a:solidFill>
                <a:effectLst/>
                <a:latin typeface="Calibri" panose="020F0502020204030204" pitchFamily="34" charset="0"/>
                <a:ea typeface="Calibri" panose="020F0502020204030204" pitchFamily="34" charset="0"/>
              </a:rPr>
              <a:t>) in collaboration with members of the ASHRAE TFBD Executive Committee.</a:t>
            </a:r>
          </a:p>
        </p:txBody>
      </p:sp>
      <p:sp>
        <p:nvSpPr>
          <p:cNvPr id="4" name="Slide Number Placeholder 3"/>
          <p:cNvSpPr>
            <a:spLocks noGrp="1"/>
          </p:cNvSpPr>
          <p:nvPr>
            <p:ph type="sldNum" sz="quarter" idx="5"/>
          </p:nvPr>
        </p:nvSpPr>
        <p:spPr/>
        <p:txBody>
          <a:bodyPr/>
          <a:lstStyle/>
          <a:p>
            <a:fld id="{F1ABC34A-4C68-4A48-A2C1-6D3AB441E6CA}" type="slidenum">
              <a:rPr lang="en-US" smtClean="0"/>
              <a:t>1</a:t>
            </a:fld>
            <a:endParaRPr lang="en-US"/>
          </a:p>
        </p:txBody>
      </p:sp>
    </p:spTree>
    <p:extLst>
      <p:ext uri="{BB962C8B-B14F-4D97-AF65-F5344CB8AC3E}">
        <p14:creationId xmlns:p14="http://schemas.microsoft.com/office/powerpoint/2010/main" val="278925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Body)"/>
              </a:rPr>
              <a:t>Slide 10 introduces the first set of building decarbonization practices which relate to Project Planning; Project Development; and Construction and Renovation.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44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Body)"/>
              </a:rPr>
              <a:t>Slide 11 includes the five project planning practices which participants (or teams) rank from highest (1) to lowest (5) in terms of the </a:t>
            </a:r>
            <a:r>
              <a:rPr lang="en-US" sz="1200" b="1" dirty="0">
                <a:solidFill>
                  <a:srgbClr val="000000"/>
                </a:solidFill>
                <a:effectLst/>
                <a:latin typeface="Calibri" panose="020F0502020204030204" pitchFamily="34" charset="0"/>
                <a:ea typeface="Calibri" panose="020F0502020204030204" pitchFamily="34" charset="0"/>
                <a:cs typeface="Calibri (Body)"/>
              </a:rPr>
              <a:t>relative impact on building decarbonization efforts</a:t>
            </a:r>
            <a:r>
              <a:rPr lang="en-US" sz="1200" dirty="0">
                <a:solidFill>
                  <a:srgbClr val="000000"/>
                </a:solidFill>
                <a:effectLst/>
                <a:latin typeface="Calibri" panose="020F0502020204030204" pitchFamily="34" charset="0"/>
                <a:ea typeface="Calibri" panose="020F0502020204030204" pitchFamily="34" charset="0"/>
                <a:cs typeface="Calibri (Body)"/>
              </a:rPr>
              <a:t> </a:t>
            </a:r>
            <a:r>
              <a:rPr lang="en-US" sz="1200" b="1" dirty="0">
                <a:solidFill>
                  <a:srgbClr val="000000"/>
                </a:solidFill>
                <a:effectLst/>
                <a:latin typeface="Calibri" panose="020F0502020204030204" pitchFamily="34" charset="0"/>
                <a:ea typeface="Calibri" panose="020F0502020204030204" pitchFamily="34" charset="0"/>
                <a:cs typeface="Calibri (Body)"/>
              </a:rPr>
              <a:t>and outcomes</a:t>
            </a:r>
            <a:r>
              <a:rPr lang="en-US" sz="1200" dirty="0">
                <a:solidFill>
                  <a:srgbClr val="000000"/>
                </a:solidFill>
                <a:effectLst/>
                <a:latin typeface="Calibri" panose="020F0502020204030204" pitchFamily="34" charset="0"/>
                <a:ea typeface="Calibri" panose="020F0502020204030204" pitchFamily="34" charset="0"/>
                <a:cs typeface="Calibri (Body)"/>
              </a:rPr>
              <a:t>.  The facilitator should mention that the ranking is not based on the relative impact of these practices on the participant’s individual activities, but instead to current and future building decarbonization activities for the industry as a whole.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Body)"/>
              </a:rPr>
              <a:t>It is recommended that the facilitator talk through the definitions of the first five or ten practices, providing some examples or clarification.  After the first couple of practice categories, detailed </a:t>
            </a:r>
            <a:r>
              <a:rPr lang="en-US" sz="1800" dirty="0" err="1">
                <a:solidFill>
                  <a:srgbClr val="000000"/>
                </a:solidFill>
                <a:effectLst/>
                <a:latin typeface="Calibri" panose="020F0502020204030204" pitchFamily="34" charset="0"/>
                <a:ea typeface="Calibri" panose="020F0502020204030204" pitchFamily="34" charset="0"/>
                <a:cs typeface="Calibri (Body)"/>
              </a:rPr>
              <a:t>explainations</a:t>
            </a:r>
            <a:r>
              <a:rPr lang="en-US" sz="1800" dirty="0">
                <a:solidFill>
                  <a:srgbClr val="000000"/>
                </a:solidFill>
                <a:effectLst/>
                <a:latin typeface="Calibri" panose="020F0502020204030204" pitchFamily="34" charset="0"/>
                <a:ea typeface="Calibri" panose="020F0502020204030204" pitchFamily="34" charset="0"/>
                <a:cs typeface="Calibri (Body)"/>
              </a:rPr>
              <a:t> won’t be necessary and participants generally review the written definitions (on the slides or the definitions sheet) themselves or discuss them as a team.  After each set of five practices, the participants record their ranking and the TFBD answers are shared.</a:t>
            </a: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1ABC34A-4C68-4A48-A2C1-6D3AB441E6CA}" type="slidenum">
              <a:rPr lang="en-US" smtClean="0"/>
              <a:t>11</a:t>
            </a:fld>
            <a:endParaRPr lang="en-US"/>
          </a:p>
        </p:txBody>
      </p:sp>
    </p:spTree>
    <p:extLst>
      <p:ext uri="{BB962C8B-B14F-4D97-AF65-F5344CB8AC3E}">
        <p14:creationId xmlns:p14="http://schemas.microsoft.com/office/powerpoint/2010/main" val="292176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2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13</a:t>
            </a:fld>
            <a:endParaRPr lang="en-US"/>
          </a:p>
        </p:txBody>
      </p:sp>
    </p:spTree>
    <p:extLst>
      <p:ext uri="{BB962C8B-B14F-4D97-AF65-F5344CB8AC3E}">
        <p14:creationId xmlns:p14="http://schemas.microsoft.com/office/powerpoint/2010/main" val="260796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43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15</a:t>
            </a:fld>
            <a:endParaRPr lang="en-US"/>
          </a:p>
        </p:txBody>
      </p:sp>
    </p:spTree>
    <p:extLst>
      <p:ext uri="{BB962C8B-B14F-4D97-AF65-F5344CB8AC3E}">
        <p14:creationId xmlns:p14="http://schemas.microsoft.com/office/powerpoint/2010/main" val="100080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27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088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18</a:t>
            </a:fld>
            <a:endParaRPr lang="en-US"/>
          </a:p>
        </p:txBody>
      </p:sp>
    </p:spTree>
    <p:extLst>
      <p:ext uri="{BB962C8B-B14F-4D97-AF65-F5344CB8AC3E}">
        <p14:creationId xmlns:p14="http://schemas.microsoft.com/office/powerpoint/2010/main" val="222664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01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The Building Decarbonization Strategy Game was developed by the ASHRAE Taskforce for Building Decarbonization as a fun, interactive group educational activity to learn about building industry drivers and best practices related to building decarbonization.</a:t>
            </a: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During the game, participants working individually (or in teams) first rank 10 building decarbonization market drivers for based on relative importance.  Participants then rank 15 building decarbonization practices (related to project design, development, and construction) and 20 decarbonization measures (covering energy efficiency, facility management and renewable energy) based on relative impact.</a:t>
            </a: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Participant rankings are compared to rankings from a survey of over 50 ASHRAE Task Force for Building Decarbonization (TFBD) Executive Committee and Working Group members and the individual (or team) with the lowest score (i.e., smallest difference in importance and impact ranking) wins the game...and a prize!</a:t>
            </a:r>
          </a:p>
        </p:txBody>
      </p:sp>
      <p:sp>
        <p:nvSpPr>
          <p:cNvPr id="4" name="Slide Number Placeholder 3"/>
          <p:cNvSpPr>
            <a:spLocks noGrp="1"/>
          </p:cNvSpPr>
          <p:nvPr>
            <p:ph type="sldNum" sz="quarter" idx="5"/>
          </p:nvPr>
        </p:nvSpPr>
        <p:spPr/>
        <p:txBody>
          <a:bodyPr/>
          <a:lstStyle/>
          <a:p>
            <a:fld id="{F1ABC34A-4C68-4A48-A2C1-6D3AB441E6CA}" type="slidenum">
              <a:rPr lang="en-US" smtClean="0"/>
              <a:t>2</a:t>
            </a:fld>
            <a:endParaRPr lang="en-US"/>
          </a:p>
        </p:txBody>
      </p:sp>
    </p:spTree>
    <p:extLst>
      <p:ext uri="{BB962C8B-B14F-4D97-AF65-F5344CB8AC3E}">
        <p14:creationId xmlns:p14="http://schemas.microsoft.com/office/powerpoint/2010/main" val="2067172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20</a:t>
            </a:fld>
            <a:endParaRPr lang="en-US"/>
          </a:p>
        </p:txBody>
      </p:sp>
    </p:spTree>
    <p:extLst>
      <p:ext uri="{BB962C8B-B14F-4D97-AF65-F5344CB8AC3E}">
        <p14:creationId xmlns:p14="http://schemas.microsoft.com/office/powerpoint/2010/main" val="1454661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7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826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23</a:t>
            </a:fld>
            <a:endParaRPr lang="en-US"/>
          </a:p>
        </p:txBody>
      </p:sp>
    </p:spTree>
    <p:extLst>
      <p:ext uri="{BB962C8B-B14F-4D97-AF65-F5344CB8AC3E}">
        <p14:creationId xmlns:p14="http://schemas.microsoft.com/office/powerpoint/2010/main" val="675000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43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25</a:t>
            </a:fld>
            <a:endParaRPr lang="en-US"/>
          </a:p>
        </p:txBody>
      </p:sp>
    </p:spTree>
    <p:extLst>
      <p:ext uri="{BB962C8B-B14F-4D97-AF65-F5344CB8AC3E}">
        <p14:creationId xmlns:p14="http://schemas.microsoft.com/office/powerpoint/2010/main" val="206634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768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Body)"/>
              </a:rPr>
              <a:t>After all 35 of the practices are ranked and the TFBD answers shared, slide 27 provides the participants with instructions on how to tally their score by adding up  individual scores for the drivers and practices.  The total should be an even number, if not there is a math error somewhere on the scoring sheet.  The lowest score wins the game, which is generally in the 30 to 40 range.  The facilitator can identify the winner by counting up from 0 until a participant (team) raises their hand.  The maximum possible score is 108 and most ASHRAE participants score between 50 and 60.  The game winner(s) should receive a prize.  At the initial Tampa conference session, the winner received a Barbie Doll House scale split system heat pump made using a 3D printer.</a:t>
            </a: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369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Body)"/>
              </a:rPr>
              <a:t>As a final activity, slide 28 shows a table of all 35 building decarbonization practices and the participants are asked to identify up to ten (10) priority practices that should be the focus of future ASHRAE training courses and educational resources.  These ten practices can be indicated in the last column of the scoring sheet.  Participants should then be encouraged to indicate their industry role at the bottom of the scoring sheet (participant names aren’t necessary) so that ASHRAE can analyze the decarbonization training and education needs by industry role.</a:t>
            </a: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3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Body)"/>
              </a:rPr>
              <a:t>Slide 29 shows high and medium priorities for ASHRAE training and education from 100’s of participants in the initial pilot strategy game sessions.</a:t>
            </a:r>
            <a:endParaRPr lang="en-US" sz="1200" b="0" i="0" u="none" strike="noStrike" baseline="0" dirty="0">
              <a:latin typeface="ArialM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94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Body)"/>
              </a:rPr>
              <a:t>At the beginning of the session, pass out one copy of the scoring sheet and the decarbonization practice definitions to each participant Slide 2 is an overview of the game and slide 3 shows the two handouts.  Slide 4 is the transition to the game.</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Body)"/>
              </a:rPr>
              <a:t> </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tabLst>
                <a:tab pos="457200" algn="l"/>
              </a:tabLst>
            </a:pPr>
            <a:r>
              <a:rPr lang="en-US" sz="1800" b="1" dirty="0">
                <a:solidFill>
                  <a:srgbClr val="000000"/>
                </a:solidFill>
                <a:effectLst/>
                <a:latin typeface="Calibri" panose="020F0502020204030204" pitchFamily="34" charset="0"/>
                <a:ea typeface="Calibri" panose="020F0502020204030204" pitchFamily="34" charset="0"/>
                <a:cs typeface="Calibri (Body)"/>
              </a:rPr>
              <a:t>IMPORTANT</a:t>
            </a:r>
            <a:r>
              <a:rPr lang="en-US" sz="1800" dirty="0">
                <a:solidFill>
                  <a:srgbClr val="000000"/>
                </a:solidFill>
                <a:effectLst/>
                <a:latin typeface="Calibri" panose="020F0502020204030204" pitchFamily="34" charset="0"/>
                <a:ea typeface="Calibri" panose="020F0502020204030204" pitchFamily="34" charset="0"/>
                <a:cs typeface="Calibri (Body)"/>
              </a:rPr>
              <a:t> – DO NOT distribute copies of the slides to the game participants prior to the session as the presentation includes the answers for the game.  The game objective is to guess the relative ranking of each driver or practice in each section, and they are reviewed after every participant (or team) has recorded their guesses on their scoring sheet.  </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1ABC34A-4C68-4A48-A2C1-6D3AB441E6CA}" type="slidenum">
              <a:rPr lang="en-US" smtClean="0"/>
              <a:t>3</a:t>
            </a:fld>
            <a:endParaRPr lang="en-US"/>
          </a:p>
        </p:txBody>
      </p:sp>
    </p:spTree>
    <p:extLst>
      <p:ext uri="{BB962C8B-B14F-4D97-AF65-F5344CB8AC3E}">
        <p14:creationId xmlns:p14="http://schemas.microsoft.com/office/powerpoint/2010/main" val="184587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30</a:t>
            </a:fld>
            <a:endParaRPr lang="en-US"/>
          </a:p>
        </p:txBody>
      </p:sp>
    </p:spTree>
    <p:extLst>
      <p:ext uri="{BB962C8B-B14F-4D97-AF65-F5344CB8AC3E}">
        <p14:creationId xmlns:p14="http://schemas.microsoft.com/office/powerpoint/2010/main" val="204086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BC34A-4C68-4A48-A2C1-6D3AB441E6CA}" type="slidenum">
              <a:rPr lang="en-US" smtClean="0"/>
              <a:t>4</a:t>
            </a:fld>
            <a:endParaRPr lang="en-US"/>
          </a:p>
        </p:txBody>
      </p:sp>
    </p:spTree>
    <p:extLst>
      <p:ext uri="{BB962C8B-B14F-4D97-AF65-F5344CB8AC3E}">
        <p14:creationId xmlns:p14="http://schemas.microsoft.com/office/powerpoint/2010/main" val="254097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cs typeface="Calibri (Body)"/>
              </a:rPr>
              <a:t>Slide 5 lists the first set of five industry drivers.  The participants (or teams) rank these environmental drivers from highest (1) to lowest (5) in terms of the </a:t>
            </a:r>
            <a:r>
              <a:rPr lang="en-US" sz="1800" b="1" dirty="0">
                <a:solidFill>
                  <a:srgbClr val="000000"/>
                </a:solidFill>
                <a:effectLst/>
                <a:latin typeface="Calibri" panose="020F0502020204030204" pitchFamily="34" charset="0"/>
                <a:ea typeface="Calibri" panose="020F0502020204030204" pitchFamily="34" charset="0"/>
                <a:cs typeface="Calibri (Body)"/>
              </a:rPr>
              <a:t>relative</a:t>
            </a:r>
            <a:r>
              <a:rPr lang="en-US" sz="1800" dirty="0">
                <a:solidFill>
                  <a:srgbClr val="000000"/>
                </a:solidFill>
                <a:effectLst/>
                <a:latin typeface="Calibri" panose="020F0502020204030204" pitchFamily="34" charset="0"/>
                <a:ea typeface="Calibri" panose="020F0502020204030204" pitchFamily="34" charset="0"/>
                <a:cs typeface="Calibri (Body)"/>
              </a:rPr>
              <a:t> </a:t>
            </a:r>
            <a:r>
              <a:rPr lang="en-US" sz="1800" b="1" dirty="0">
                <a:solidFill>
                  <a:srgbClr val="000000"/>
                </a:solidFill>
                <a:effectLst/>
                <a:latin typeface="Calibri" panose="020F0502020204030204" pitchFamily="34" charset="0"/>
                <a:ea typeface="Calibri" panose="020F0502020204030204" pitchFamily="34" charset="0"/>
                <a:cs typeface="Calibri (Body)"/>
              </a:rPr>
              <a:t>importance to the buildings industry as a whole</a:t>
            </a:r>
            <a:r>
              <a:rPr lang="en-US" sz="1800" dirty="0">
                <a:solidFill>
                  <a:srgbClr val="000000"/>
                </a:solidFill>
                <a:effectLst/>
                <a:latin typeface="Calibri" panose="020F0502020204030204" pitchFamily="34" charset="0"/>
                <a:ea typeface="Calibri" panose="020F0502020204030204" pitchFamily="34" charset="0"/>
                <a:cs typeface="Calibri (Body)"/>
              </a:rPr>
              <a:t>.  The facilitator should mention that the ranking is not based on the relative importance to the participant, the participant’s organization or to ASHRAE but instead to the buildings industry as a whole. </a:t>
            </a:r>
            <a:endParaRPr lang="en-US" dirty="0"/>
          </a:p>
        </p:txBody>
      </p:sp>
      <p:sp>
        <p:nvSpPr>
          <p:cNvPr id="4" name="Slide Number Placeholder 3"/>
          <p:cNvSpPr>
            <a:spLocks noGrp="1"/>
          </p:cNvSpPr>
          <p:nvPr>
            <p:ph type="sldNum" sz="quarter" idx="5"/>
          </p:nvPr>
        </p:nvSpPr>
        <p:spPr/>
        <p:txBody>
          <a:bodyPr/>
          <a:lstStyle/>
          <a:p>
            <a:fld id="{F1ABC34A-4C68-4A48-A2C1-6D3AB441E6CA}" type="slidenum">
              <a:rPr lang="en-US" smtClean="0"/>
              <a:t>5</a:t>
            </a:fld>
            <a:endParaRPr lang="en-US"/>
          </a:p>
        </p:txBody>
      </p:sp>
    </p:spTree>
    <p:extLst>
      <p:ext uri="{BB962C8B-B14F-4D97-AF65-F5344CB8AC3E}">
        <p14:creationId xmlns:p14="http://schemas.microsoft.com/office/powerpoint/2010/main" val="47592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cs typeface="Calibri (Body)"/>
              </a:rPr>
              <a:t>Slide 6 shows how to record your (individual or team) ranking on the scoring sheet.</a:t>
            </a:r>
            <a:endParaRPr lang="en-US" dirty="0"/>
          </a:p>
        </p:txBody>
      </p:sp>
      <p:sp>
        <p:nvSpPr>
          <p:cNvPr id="4" name="Slide Number Placeholder 3"/>
          <p:cNvSpPr>
            <a:spLocks noGrp="1"/>
          </p:cNvSpPr>
          <p:nvPr>
            <p:ph type="sldNum" sz="quarter" idx="5"/>
          </p:nvPr>
        </p:nvSpPr>
        <p:spPr/>
        <p:txBody>
          <a:bodyPr/>
          <a:lstStyle/>
          <a:p>
            <a:fld id="{F1ABC34A-4C68-4A48-A2C1-6D3AB441E6CA}" type="slidenum">
              <a:rPr lang="en-US" smtClean="0"/>
              <a:t>6</a:t>
            </a:fld>
            <a:endParaRPr lang="en-US"/>
          </a:p>
        </p:txBody>
      </p:sp>
    </p:spTree>
    <p:extLst>
      <p:ext uri="{BB962C8B-B14F-4D97-AF65-F5344CB8AC3E}">
        <p14:creationId xmlns:p14="http://schemas.microsoft.com/office/powerpoint/2010/main" val="121231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Body)"/>
              </a:rPr>
              <a:t>Slide 7 shows the relative importance of the drivers from the TFBD survey and their relative ranking based on importance. </a:t>
            </a:r>
            <a:r>
              <a:rPr lang="en-US" sz="1800" b="1" dirty="0">
                <a:solidFill>
                  <a:srgbClr val="000000"/>
                </a:solidFill>
                <a:effectLst/>
                <a:latin typeface="Calibri" panose="020F0502020204030204" pitchFamily="34" charset="0"/>
                <a:ea typeface="Calibri" panose="020F0502020204030204" pitchFamily="34" charset="0"/>
                <a:cs typeface="Calibri (Body)"/>
              </a:rPr>
              <a:t>It is important to mention that the TFBD survey results do not necessarily represent the “correct answers” </a:t>
            </a:r>
            <a:r>
              <a:rPr lang="en-US" sz="1800" dirty="0">
                <a:solidFill>
                  <a:srgbClr val="000000"/>
                </a:solidFill>
                <a:effectLst/>
                <a:latin typeface="Calibri" panose="020F0502020204030204" pitchFamily="34" charset="0"/>
                <a:ea typeface="Calibri" panose="020F0502020204030204" pitchFamily="34" charset="0"/>
                <a:cs typeface="Calibri (Body)"/>
              </a:rPr>
              <a:t>but instead provide a proxy indication of industry consensus.  The survey results provide the basis for the Family Feud TV show’s “survey says...” scoring approach.  It is also good to mention that there is sometimes a relatively small difference in the relative importance rating (1-5 scale) between consecutively ranked drivers.  </a:t>
            </a:r>
            <a:r>
              <a:rPr lang="en-US" sz="1800" b="1" dirty="0">
                <a:solidFill>
                  <a:srgbClr val="000000"/>
                </a:solidFill>
                <a:effectLst/>
                <a:latin typeface="Calibri" panose="020F0502020204030204" pitchFamily="34" charset="0"/>
                <a:ea typeface="Calibri" panose="020F0502020204030204" pitchFamily="34" charset="0"/>
                <a:cs typeface="Calibri (Body)"/>
              </a:rPr>
              <a:t>This strategy game is an educational exercise, and not the presentation of scientific research, and the survey results should be viewed from that perspective.</a:t>
            </a: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81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Body)"/>
              </a:rPr>
              <a:t>Slides 8 and 9 include the last set of industry drivers, which are organizational in nature.</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1ABC34A-4C68-4A48-A2C1-6D3AB441E6CA}" type="slidenum">
              <a:rPr lang="en-US" smtClean="0"/>
              <a:t>8</a:t>
            </a:fld>
            <a:endParaRPr lang="en-US"/>
          </a:p>
        </p:txBody>
      </p:sp>
    </p:spTree>
    <p:extLst>
      <p:ext uri="{BB962C8B-B14F-4D97-AF65-F5344CB8AC3E}">
        <p14:creationId xmlns:p14="http://schemas.microsoft.com/office/powerpoint/2010/main" val="258483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3E7DD-38CA-7748-9AD9-E9E9833D4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972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a:spcAft>
                <a:spcPts val="500"/>
              </a:spcAft>
            </a:pPr>
            <a:r>
              <a:rPr lang="en-US" sz="667"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092174" y="-1038086"/>
            <a:ext cx="184731" cy="323165"/>
          </a:xfrm>
          <a:prstGeom prst="rect">
            <a:avLst/>
          </a:prstGeom>
          <a:noFill/>
        </p:spPr>
        <p:txBody>
          <a:bodyPr wrap="none" rtlCol="0">
            <a:spAutoFit/>
          </a:bodyPr>
          <a:lstStyle/>
          <a:p>
            <a:endParaRPr lang="en-US" sz="1500" dirty="0"/>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43000" y="198120"/>
            <a:ext cx="1066800" cy="1041020"/>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42108" y="5981700"/>
            <a:ext cx="687070" cy="1905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979613" y="6041364"/>
            <a:ext cx="774841" cy="129540"/>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tx1">
                    <a:tint val="75000"/>
                  </a:schemeClr>
                </a:solidFill>
              </a:defRPr>
            </a:lvl1pPr>
          </a:lstStyle>
          <a:p>
            <a:fld id="{3DA54CB1-9BE1-43F7-BAB3-72622871665C}" type="datetime4">
              <a:rPr lang="en-US" smtClean="0"/>
              <a:t>March 28,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Tree>
    <p:extLst>
      <p:ext uri="{BB962C8B-B14F-4D97-AF65-F5344CB8AC3E}">
        <p14:creationId xmlns:p14="http://schemas.microsoft.com/office/powerpoint/2010/main" val="13551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 Content">
    <p:spTree>
      <p:nvGrpSpPr>
        <p:cNvPr id="1" name=""/>
        <p:cNvGrpSpPr/>
        <p:nvPr/>
      </p:nvGrpSpPr>
      <p:grpSpPr>
        <a:xfrm>
          <a:off x="0" y="0"/>
          <a:ext cx="0" cy="0"/>
          <a:chOff x="0" y="0"/>
          <a:chExt cx="0" cy="0"/>
        </a:xfrm>
      </p:grpSpPr>
      <p:sp>
        <p:nvSpPr>
          <p:cNvPr id="7" name="Title 1"/>
          <p:cNvSpPr>
            <a:spLocks noGrp="1"/>
          </p:cNvSpPr>
          <p:nvPr>
            <p:ph type="title"/>
          </p:nvPr>
        </p:nvSpPr>
        <p:spPr>
          <a:xfrm>
            <a:off x="274392"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13" name="Content Placeholder 2"/>
          <p:cNvSpPr>
            <a:spLocks noGrp="1"/>
          </p:cNvSpPr>
          <p:nvPr>
            <p:ph idx="1"/>
          </p:nvPr>
        </p:nvSpPr>
        <p:spPr>
          <a:xfrm>
            <a:off x="274392" y="1600199"/>
            <a:ext cx="11643344" cy="4572000"/>
          </a:xfrm>
        </p:spPr>
        <p:txBody>
          <a:bodyPr wrap="square" lIns="0" tIns="0" rIns="0" bIns="0">
            <a:noAutofit/>
          </a:bodyPr>
          <a:lstStyle>
            <a:lvl1pPr marL="342886" indent="-342886">
              <a:buSzPct val="100000"/>
              <a:buFontTx/>
              <a:buBlip>
                <a:blip r:embed="rId2"/>
              </a:buBlip>
              <a:defRPr sz="2000">
                <a:latin typeface="Arial"/>
                <a:cs typeface="Arial"/>
              </a:defRPr>
            </a:lvl1pPr>
            <a:lvl2pPr marL="742920" indent="-285739">
              <a:buSzPct val="100000"/>
              <a:buFontTx/>
              <a:buBlip>
                <a:blip r:embed="rId3"/>
              </a:buBlip>
              <a:defRPr sz="1800">
                <a:latin typeface="Arial"/>
                <a:cs typeface="Arial"/>
              </a:defRPr>
            </a:lvl2pPr>
            <a:lvl3pPr marL="1142954" indent="-228591">
              <a:buSzPct val="100000"/>
              <a:buFontTx/>
              <a:buBlip>
                <a:blip r:embed="rId4"/>
              </a:buBlip>
              <a:defRPr sz="1600">
                <a:latin typeface="Arial"/>
                <a:cs typeface="Arial"/>
              </a:defRPr>
            </a:lvl3pPr>
            <a:lvl4pPr marL="1600136" indent="-228591">
              <a:buSzPct val="100000"/>
              <a:buFontTx/>
              <a:buBlip>
                <a:blip r:embed="rId5"/>
              </a:buBlip>
              <a:defRPr sz="1400">
                <a:latin typeface="Arial"/>
                <a:cs typeface="Arial"/>
              </a:defRPr>
            </a:lvl4pPr>
            <a:lvl5pPr marL="2057318" indent="-228591">
              <a:buSzPct val="100000"/>
              <a:buFontTx/>
              <a:buBlip>
                <a:blip r:embed="rId2"/>
              </a:buBlip>
              <a:defRPr sz="1400">
                <a:latin typeface="Arial"/>
                <a:cs typeface="Arial"/>
              </a:defRPr>
            </a:lvl5pPr>
            <a:lvl6pPr marL="2285909"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9904796" y="6356351"/>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B53B690B-9CA9-4B91-B135-07AB20B3524B}" type="datetime4">
              <a:rPr lang="en-US" smtClean="0"/>
              <a:t>March 28, 2024</a:t>
            </a:fld>
            <a:endParaRPr lang="en-US" dirty="0"/>
          </a:p>
        </p:txBody>
      </p:sp>
      <p:sp>
        <p:nvSpPr>
          <p:cNvPr id="15" name="Footer Placeholder 4"/>
          <p:cNvSpPr>
            <a:spLocks noGrp="1"/>
          </p:cNvSpPr>
          <p:nvPr>
            <p:ph type="ftr" sz="quarter" idx="3"/>
          </p:nvPr>
        </p:nvSpPr>
        <p:spPr>
          <a:xfrm>
            <a:off x="4263227" y="6356351"/>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4"/>
          </p:nvPr>
        </p:nvSpPr>
        <p:spPr>
          <a:xfrm>
            <a:off x="11788950" y="6356351"/>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408220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74392"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7" name="Date Placeholder 3"/>
          <p:cNvSpPr>
            <a:spLocks noGrp="1"/>
          </p:cNvSpPr>
          <p:nvPr>
            <p:ph type="dt" sz="half" idx="2"/>
          </p:nvPr>
        </p:nvSpPr>
        <p:spPr>
          <a:xfrm>
            <a:off x="9904796" y="6356351"/>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3E472CA2-6646-4E5E-880F-E39CB42852DC}" type="datetime4">
              <a:rPr lang="en-US" smtClean="0"/>
              <a:t>March 28, 2024</a:t>
            </a:fld>
            <a:endParaRPr lang="en-US" dirty="0"/>
          </a:p>
        </p:txBody>
      </p:sp>
      <p:sp>
        <p:nvSpPr>
          <p:cNvPr id="8" name="Footer Placeholder 4"/>
          <p:cNvSpPr>
            <a:spLocks noGrp="1"/>
          </p:cNvSpPr>
          <p:nvPr>
            <p:ph type="ftr" sz="quarter" idx="3"/>
          </p:nvPr>
        </p:nvSpPr>
        <p:spPr>
          <a:xfrm>
            <a:off x="4263227" y="6356351"/>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9" name="Slide Number Placeholder 5"/>
          <p:cNvSpPr>
            <a:spLocks noGrp="1"/>
          </p:cNvSpPr>
          <p:nvPr>
            <p:ph type="sldNum" sz="quarter" idx="4"/>
          </p:nvPr>
        </p:nvSpPr>
        <p:spPr>
          <a:xfrm>
            <a:off x="11788950" y="6356351"/>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282748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 Content">
    <p:spTree>
      <p:nvGrpSpPr>
        <p:cNvPr id="1" name=""/>
        <p:cNvGrpSpPr/>
        <p:nvPr/>
      </p:nvGrpSpPr>
      <p:grpSpPr>
        <a:xfrm>
          <a:off x="0" y="0"/>
          <a:ext cx="0" cy="0"/>
          <a:chOff x="0" y="0"/>
          <a:chExt cx="0" cy="0"/>
        </a:xfrm>
      </p:grpSpPr>
      <p:sp>
        <p:nvSpPr>
          <p:cNvPr id="7" name="Title 1"/>
          <p:cNvSpPr>
            <a:spLocks noGrp="1"/>
          </p:cNvSpPr>
          <p:nvPr>
            <p:ph type="title"/>
          </p:nvPr>
        </p:nvSpPr>
        <p:spPr>
          <a:xfrm>
            <a:off x="274392"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13" name="Content Placeholder 2"/>
          <p:cNvSpPr>
            <a:spLocks noGrp="1"/>
          </p:cNvSpPr>
          <p:nvPr>
            <p:ph idx="1"/>
          </p:nvPr>
        </p:nvSpPr>
        <p:spPr>
          <a:xfrm>
            <a:off x="274392" y="1600199"/>
            <a:ext cx="11643344" cy="4572000"/>
          </a:xfrm>
        </p:spPr>
        <p:txBody>
          <a:bodyPr wrap="square" lIns="0" tIns="0" rIns="0" bIns="0">
            <a:noAutofit/>
          </a:bodyPr>
          <a:lstStyle>
            <a:lvl1pPr marL="342886" indent="-342886">
              <a:buSzPct val="100000"/>
              <a:buFontTx/>
              <a:buBlip>
                <a:blip r:embed="rId2"/>
              </a:buBlip>
              <a:defRPr sz="2000">
                <a:latin typeface="Arial"/>
                <a:cs typeface="Arial"/>
              </a:defRPr>
            </a:lvl1pPr>
            <a:lvl2pPr marL="742920" indent="-285739">
              <a:buSzPct val="100000"/>
              <a:buFontTx/>
              <a:buBlip>
                <a:blip r:embed="rId3"/>
              </a:buBlip>
              <a:defRPr sz="1800">
                <a:latin typeface="Arial"/>
                <a:cs typeface="Arial"/>
              </a:defRPr>
            </a:lvl2pPr>
            <a:lvl3pPr marL="1142954" indent="-228591">
              <a:buSzPct val="100000"/>
              <a:buFontTx/>
              <a:buBlip>
                <a:blip r:embed="rId4"/>
              </a:buBlip>
              <a:defRPr sz="1600">
                <a:latin typeface="Arial"/>
                <a:cs typeface="Arial"/>
              </a:defRPr>
            </a:lvl3pPr>
            <a:lvl4pPr marL="1600136" indent="-228591">
              <a:buSzPct val="100000"/>
              <a:buFontTx/>
              <a:buBlip>
                <a:blip r:embed="rId5"/>
              </a:buBlip>
              <a:defRPr sz="1400">
                <a:latin typeface="Arial"/>
                <a:cs typeface="Arial"/>
              </a:defRPr>
            </a:lvl4pPr>
            <a:lvl5pPr marL="2057318" indent="-228591">
              <a:buSzPct val="100000"/>
              <a:buFontTx/>
              <a:buBlip>
                <a:blip r:embed="rId2"/>
              </a:buBlip>
              <a:defRPr sz="1400">
                <a:latin typeface="Arial"/>
                <a:cs typeface="Arial"/>
              </a:defRPr>
            </a:lvl5pPr>
            <a:lvl6pPr marL="2285909"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9904796" y="6356351"/>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C62C1289-B465-4ACF-B65F-351814497EEC}" type="datetime4">
              <a:rPr lang="en-US" smtClean="0"/>
              <a:t>March 28, 2024</a:t>
            </a:fld>
            <a:endParaRPr lang="en-US" dirty="0"/>
          </a:p>
        </p:txBody>
      </p:sp>
      <p:sp>
        <p:nvSpPr>
          <p:cNvPr id="15" name="Footer Placeholder 4"/>
          <p:cNvSpPr>
            <a:spLocks noGrp="1"/>
          </p:cNvSpPr>
          <p:nvPr>
            <p:ph type="ftr" sz="quarter" idx="3"/>
          </p:nvPr>
        </p:nvSpPr>
        <p:spPr>
          <a:xfrm>
            <a:off x="4263227" y="6356351"/>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4"/>
          </p:nvPr>
        </p:nvSpPr>
        <p:spPr>
          <a:xfrm>
            <a:off x="11788950" y="6356351"/>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71764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 Content">
    <p:spTree>
      <p:nvGrpSpPr>
        <p:cNvPr id="1" name=""/>
        <p:cNvGrpSpPr/>
        <p:nvPr/>
      </p:nvGrpSpPr>
      <p:grpSpPr>
        <a:xfrm>
          <a:off x="0" y="0"/>
          <a:ext cx="0" cy="0"/>
          <a:chOff x="0" y="0"/>
          <a:chExt cx="0" cy="0"/>
        </a:xfrm>
      </p:grpSpPr>
      <p:sp>
        <p:nvSpPr>
          <p:cNvPr id="7" name="Title 1"/>
          <p:cNvSpPr>
            <a:spLocks noGrp="1"/>
          </p:cNvSpPr>
          <p:nvPr>
            <p:ph type="title"/>
          </p:nvPr>
        </p:nvSpPr>
        <p:spPr>
          <a:xfrm>
            <a:off x="274392"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13" name="Content Placeholder 2"/>
          <p:cNvSpPr>
            <a:spLocks noGrp="1"/>
          </p:cNvSpPr>
          <p:nvPr>
            <p:ph idx="1"/>
          </p:nvPr>
        </p:nvSpPr>
        <p:spPr>
          <a:xfrm>
            <a:off x="274392" y="1600199"/>
            <a:ext cx="11643344" cy="4572000"/>
          </a:xfrm>
        </p:spPr>
        <p:txBody>
          <a:bodyPr wrap="square" lIns="0" tIns="0" rIns="0" bIns="0">
            <a:noAutofit/>
          </a:bodyPr>
          <a:lstStyle>
            <a:lvl1pPr marL="342886" indent="-342886">
              <a:buSzPct val="100000"/>
              <a:buFontTx/>
              <a:buBlip>
                <a:blip r:embed="rId2"/>
              </a:buBlip>
              <a:defRPr sz="2000">
                <a:latin typeface="Arial"/>
                <a:cs typeface="Arial"/>
              </a:defRPr>
            </a:lvl1pPr>
            <a:lvl2pPr marL="742920" indent="-285739">
              <a:buSzPct val="100000"/>
              <a:buFontTx/>
              <a:buBlip>
                <a:blip r:embed="rId3"/>
              </a:buBlip>
              <a:defRPr sz="1800">
                <a:latin typeface="Arial"/>
                <a:cs typeface="Arial"/>
              </a:defRPr>
            </a:lvl2pPr>
            <a:lvl3pPr marL="1142954" indent="-228591">
              <a:buSzPct val="100000"/>
              <a:buFontTx/>
              <a:buBlip>
                <a:blip r:embed="rId4"/>
              </a:buBlip>
              <a:defRPr sz="1600">
                <a:latin typeface="Arial"/>
                <a:cs typeface="Arial"/>
              </a:defRPr>
            </a:lvl3pPr>
            <a:lvl4pPr marL="1600136" indent="-228591">
              <a:buSzPct val="100000"/>
              <a:buFontTx/>
              <a:buBlip>
                <a:blip r:embed="rId5"/>
              </a:buBlip>
              <a:defRPr sz="1400">
                <a:latin typeface="Arial"/>
                <a:cs typeface="Arial"/>
              </a:defRPr>
            </a:lvl4pPr>
            <a:lvl5pPr marL="2057318" indent="-228591">
              <a:buSzPct val="100000"/>
              <a:buFontTx/>
              <a:buBlip>
                <a:blip r:embed="rId2"/>
              </a:buBlip>
              <a:defRPr sz="1400">
                <a:latin typeface="Arial"/>
                <a:cs typeface="Arial"/>
              </a:defRPr>
            </a:lvl5pPr>
            <a:lvl6pPr marL="2285909"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9904796" y="6356351"/>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9745BDAA-2A02-403D-9308-2E718D3C4FFE}" type="datetime4">
              <a:rPr lang="en-US" smtClean="0"/>
              <a:t>March 28, 2024</a:t>
            </a:fld>
            <a:endParaRPr lang="en-US" dirty="0"/>
          </a:p>
        </p:txBody>
      </p:sp>
      <p:sp>
        <p:nvSpPr>
          <p:cNvPr id="15" name="Footer Placeholder 4"/>
          <p:cNvSpPr>
            <a:spLocks noGrp="1"/>
          </p:cNvSpPr>
          <p:nvPr>
            <p:ph type="ftr" sz="quarter" idx="3"/>
          </p:nvPr>
        </p:nvSpPr>
        <p:spPr>
          <a:xfrm>
            <a:off x="4263227" y="6356351"/>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4"/>
          </p:nvPr>
        </p:nvSpPr>
        <p:spPr>
          <a:xfrm>
            <a:off x="11788950" y="6356351"/>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246888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 Content">
    <p:spTree>
      <p:nvGrpSpPr>
        <p:cNvPr id="1" name=""/>
        <p:cNvGrpSpPr/>
        <p:nvPr/>
      </p:nvGrpSpPr>
      <p:grpSpPr>
        <a:xfrm>
          <a:off x="0" y="0"/>
          <a:ext cx="0" cy="0"/>
          <a:chOff x="0" y="0"/>
          <a:chExt cx="0" cy="0"/>
        </a:xfrm>
      </p:grpSpPr>
      <p:sp>
        <p:nvSpPr>
          <p:cNvPr id="7" name="Title 1"/>
          <p:cNvSpPr>
            <a:spLocks noGrp="1"/>
          </p:cNvSpPr>
          <p:nvPr>
            <p:ph type="title"/>
          </p:nvPr>
        </p:nvSpPr>
        <p:spPr>
          <a:xfrm>
            <a:off x="274392"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13" name="Content Placeholder 2"/>
          <p:cNvSpPr>
            <a:spLocks noGrp="1"/>
          </p:cNvSpPr>
          <p:nvPr>
            <p:ph idx="1"/>
          </p:nvPr>
        </p:nvSpPr>
        <p:spPr>
          <a:xfrm>
            <a:off x="274392" y="1600199"/>
            <a:ext cx="11643344" cy="4572000"/>
          </a:xfrm>
        </p:spPr>
        <p:txBody>
          <a:bodyPr wrap="square" lIns="0" tIns="0" rIns="0" bIns="0">
            <a:noAutofit/>
          </a:bodyPr>
          <a:lstStyle>
            <a:lvl1pPr marL="342886" indent="-342886">
              <a:buSzPct val="100000"/>
              <a:buFontTx/>
              <a:buBlip>
                <a:blip r:embed="rId2"/>
              </a:buBlip>
              <a:defRPr sz="2000">
                <a:latin typeface="Arial"/>
                <a:cs typeface="Arial"/>
              </a:defRPr>
            </a:lvl1pPr>
            <a:lvl2pPr marL="742920" indent="-285739">
              <a:buSzPct val="100000"/>
              <a:buFontTx/>
              <a:buBlip>
                <a:blip r:embed="rId3"/>
              </a:buBlip>
              <a:defRPr sz="1800">
                <a:latin typeface="Arial"/>
                <a:cs typeface="Arial"/>
              </a:defRPr>
            </a:lvl2pPr>
            <a:lvl3pPr marL="1142954" indent="-228591">
              <a:buSzPct val="100000"/>
              <a:buFontTx/>
              <a:buBlip>
                <a:blip r:embed="rId4"/>
              </a:buBlip>
              <a:defRPr sz="1600">
                <a:latin typeface="Arial"/>
                <a:cs typeface="Arial"/>
              </a:defRPr>
            </a:lvl3pPr>
            <a:lvl4pPr marL="1600136" indent="-228591">
              <a:buSzPct val="100000"/>
              <a:buFontTx/>
              <a:buBlip>
                <a:blip r:embed="rId5"/>
              </a:buBlip>
              <a:defRPr sz="1400">
                <a:latin typeface="Arial"/>
                <a:cs typeface="Arial"/>
              </a:defRPr>
            </a:lvl4pPr>
            <a:lvl5pPr marL="2057318" indent="-228591">
              <a:buSzPct val="100000"/>
              <a:buFontTx/>
              <a:buBlip>
                <a:blip r:embed="rId2"/>
              </a:buBlip>
              <a:defRPr sz="1400">
                <a:latin typeface="Arial"/>
                <a:cs typeface="Arial"/>
              </a:defRPr>
            </a:lvl5pPr>
            <a:lvl6pPr marL="2285909"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9904796" y="6356351"/>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E8CA1E9D-9293-43DE-8B48-813B758A519B}" type="datetime4">
              <a:rPr lang="en-US" smtClean="0"/>
              <a:t>March 28, 2024</a:t>
            </a:fld>
            <a:endParaRPr lang="en-US" dirty="0"/>
          </a:p>
        </p:txBody>
      </p:sp>
      <p:sp>
        <p:nvSpPr>
          <p:cNvPr id="15" name="Footer Placeholder 4"/>
          <p:cNvSpPr>
            <a:spLocks noGrp="1"/>
          </p:cNvSpPr>
          <p:nvPr>
            <p:ph type="ftr" sz="quarter" idx="3"/>
          </p:nvPr>
        </p:nvSpPr>
        <p:spPr>
          <a:xfrm>
            <a:off x="4263227" y="6356351"/>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4"/>
          </p:nvPr>
        </p:nvSpPr>
        <p:spPr>
          <a:xfrm>
            <a:off x="11788950" y="6356351"/>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218777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 Content">
    <p:spTree>
      <p:nvGrpSpPr>
        <p:cNvPr id="1" name=""/>
        <p:cNvGrpSpPr/>
        <p:nvPr/>
      </p:nvGrpSpPr>
      <p:grpSpPr>
        <a:xfrm>
          <a:off x="0" y="0"/>
          <a:ext cx="0" cy="0"/>
          <a:chOff x="0" y="0"/>
          <a:chExt cx="0" cy="0"/>
        </a:xfrm>
      </p:grpSpPr>
      <p:sp>
        <p:nvSpPr>
          <p:cNvPr id="7" name="Title 1"/>
          <p:cNvSpPr>
            <a:spLocks noGrp="1"/>
          </p:cNvSpPr>
          <p:nvPr>
            <p:ph type="title"/>
          </p:nvPr>
        </p:nvSpPr>
        <p:spPr>
          <a:xfrm>
            <a:off x="274392"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13" name="Content Placeholder 2"/>
          <p:cNvSpPr>
            <a:spLocks noGrp="1"/>
          </p:cNvSpPr>
          <p:nvPr>
            <p:ph idx="1"/>
          </p:nvPr>
        </p:nvSpPr>
        <p:spPr>
          <a:xfrm>
            <a:off x="274392" y="1600199"/>
            <a:ext cx="11643344" cy="4572000"/>
          </a:xfrm>
        </p:spPr>
        <p:txBody>
          <a:bodyPr wrap="square" lIns="0" tIns="0" rIns="0" bIns="0">
            <a:noAutofit/>
          </a:bodyPr>
          <a:lstStyle>
            <a:lvl1pPr marL="342886" indent="-342886">
              <a:buSzPct val="100000"/>
              <a:buFontTx/>
              <a:buBlip>
                <a:blip r:embed="rId2"/>
              </a:buBlip>
              <a:defRPr sz="2000">
                <a:latin typeface="Arial"/>
                <a:cs typeface="Arial"/>
              </a:defRPr>
            </a:lvl1pPr>
            <a:lvl2pPr marL="742920" indent="-285739">
              <a:buSzPct val="100000"/>
              <a:buFontTx/>
              <a:buBlip>
                <a:blip r:embed="rId3"/>
              </a:buBlip>
              <a:defRPr sz="1800">
                <a:latin typeface="Arial"/>
                <a:cs typeface="Arial"/>
              </a:defRPr>
            </a:lvl2pPr>
            <a:lvl3pPr marL="1142954" indent="-228591">
              <a:buSzPct val="100000"/>
              <a:buFontTx/>
              <a:buBlip>
                <a:blip r:embed="rId4"/>
              </a:buBlip>
              <a:defRPr sz="1600">
                <a:latin typeface="Arial"/>
                <a:cs typeface="Arial"/>
              </a:defRPr>
            </a:lvl3pPr>
            <a:lvl4pPr marL="1600136" indent="-228591">
              <a:buSzPct val="100000"/>
              <a:buFontTx/>
              <a:buBlip>
                <a:blip r:embed="rId5"/>
              </a:buBlip>
              <a:defRPr sz="1400">
                <a:latin typeface="Arial"/>
                <a:cs typeface="Arial"/>
              </a:defRPr>
            </a:lvl4pPr>
            <a:lvl5pPr marL="2057318" indent="-228591">
              <a:buSzPct val="100000"/>
              <a:buFontTx/>
              <a:buBlip>
                <a:blip r:embed="rId2"/>
              </a:buBlip>
              <a:defRPr sz="1400">
                <a:latin typeface="Arial"/>
                <a:cs typeface="Arial"/>
              </a:defRPr>
            </a:lvl5pPr>
            <a:lvl6pPr marL="2285909"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9904796" y="6356351"/>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4670F49B-8586-4E64-A75A-65DC88F47DB3}" type="datetime4">
              <a:rPr lang="en-US" smtClean="0"/>
              <a:t>March 28, 2024</a:t>
            </a:fld>
            <a:endParaRPr lang="en-US" dirty="0"/>
          </a:p>
        </p:txBody>
      </p:sp>
      <p:sp>
        <p:nvSpPr>
          <p:cNvPr id="15" name="Footer Placeholder 4"/>
          <p:cNvSpPr>
            <a:spLocks noGrp="1"/>
          </p:cNvSpPr>
          <p:nvPr>
            <p:ph type="ftr" sz="quarter" idx="3"/>
          </p:nvPr>
        </p:nvSpPr>
        <p:spPr>
          <a:xfrm>
            <a:off x="4263227" y="6356351"/>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4"/>
          </p:nvPr>
        </p:nvSpPr>
        <p:spPr>
          <a:xfrm>
            <a:off x="11788950" y="6356351"/>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40450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_Plain_Black">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a:spcAft>
                <a:spcPts val="500"/>
              </a:spcAft>
            </a:pPr>
            <a:r>
              <a:rPr lang="en-US" sz="667">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092174" y="-1038086"/>
            <a:ext cx="184731" cy="323165"/>
          </a:xfrm>
          <a:prstGeom prst="rect">
            <a:avLst/>
          </a:prstGeom>
          <a:noFill/>
        </p:spPr>
        <p:txBody>
          <a:bodyPr wrap="none" rtlCol="0">
            <a:spAutoFit/>
          </a:bodyPr>
          <a:lstStyle/>
          <a:p>
            <a:endParaRPr lang="en-US" sz="150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92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12973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idx="1"/>
          </p:nvPr>
        </p:nvSpPr>
        <p:spPr>
          <a:xfrm>
            <a:off x="609600" y="1655545"/>
            <a:ext cx="10972800" cy="4470619"/>
          </a:xfrm>
        </p:spPr>
        <p:txBody>
          <a:bodyPr/>
          <a:lstStyle>
            <a:lvl1pPr>
              <a:buClr>
                <a:srgbClr val="1F579A"/>
              </a:buClr>
              <a:defRPr sz="2400">
                <a:latin typeface="Calibri" panose="020F0502020204030204" pitchFamily="34" charset="0"/>
                <a:cs typeface="Calibri" panose="020F0502020204030204" pitchFamily="34" charset="0"/>
              </a:defRPr>
            </a:lvl1pPr>
            <a:lvl2pPr marL="742950" indent="-285750">
              <a:buClr>
                <a:srgbClr val="1F579A"/>
              </a:buClr>
              <a:buSzPct val="70000"/>
              <a:buFont typeface="Wingdings" pitchFamily="2" charset="2"/>
              <a:buChar char="Ø"/>
              <a:defRPr sz="2400">
                <a:latin typeface="Calibri" panose="020F0502020204030204" pitchFamily="34" charset="0"/>
                <a:cs typeface="Calibri" panose="020F0502020204030204" pitchFamily="34" charset="0"/>
              </a:defRPr>
            </a:lvl2pPr>
            <a:lvl3pPr marL="1143000" indent="-228600">
              <a:buClr>
                <a:srgbClr val="1F579A"/>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4C4C84E-4727-D547-87BE-DB16E34A80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spTree>
    <p:extLst>
      <p:ext uri="{BB962C8B-B14F-4D97-AF65-F5344CB8AC3E}">
        <p14:creationId xmlns:p14="http://schemas.microsoft.com/office/powerpoint/2010/main" val="11237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8" name="Picture 7">
            <a:extLst>
              <a:ext uri="{FF2B5EF4-FFF2-40B4-BE49-F238E27FC236}">
                <a16:creationId xmlns:a16="http://schemas.microsoft.com/office/drawing/2014/main" id="{9677497C-9DC0-0A47-845C-496AF014B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73027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F4F5CB9B-1C34-4323-AEA4-00ABFD0CB606}" type="datetime4">
              <a:rPr lang="en-US" smtClean="0"/>
              <a:t>March 28, 2024</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74133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cxnSp>
        <p:nvCxnSpPr>
          <p:cNvPr id="10" name="Straight Connector 9"/>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1ECD61A-E96A-9140-A5CA-4A818FDBA2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280379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cxnSp>
        <p:nvCxnSpPr>
          <p:cNvPr id="12" name="Straight Connector 11"/>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832A2E-FB2E-314F-8DDD-799D1EB332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4" name="Picture 13">
            <a:extLst>
              <a:ext uri="{FF2B5EF4-FFF2-40B4-BE49-F238E27FC236}">
                <a16:creationId xmlns:a16="http://schemas.microsoft.com/office/drawing/2014/main" id="{E8873ACE-F4CA-E443-AAE3-585CB7D550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83994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dirty="0"/>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313640-132B-1544-AFC9-32B8332EB7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1930984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37600" y="6356351"/>
            <a:ext cx="2844800" cy="365125"/>
          </a:xfrm>
        </p:spPr>
        <p:txBody>
          <a:bodyPr/>
          <a:lstStyle/>
          <a:p>
            <a:r>
              <a:rPr lang="en-US" dirty="0">
                <a:solidFill>
                  <a:prstClr val="black">
                    <a:tint val="75000"/>
                  </a:prstClr>
                </a:solidFill>
              </a:rPr>
              <a:t> </a:t>
            </a:r>
            <a:r>
              <a:rPr lang="en-US" b="1" dirty="0">
                <a:solidFill>
                  <a:srgbClr val="00B0F0"/>
                </a:solidFill>
              </a:rPr>
              <a:t>palmcoastdata.com</a:t>
            </a:r>
            <a:r>
              <a:rPr lang="en-US" dirty="0">
                <a:solidFill>
                  <a:prstClr val="black">
                    <a:tint val="75000"/>
                  </a:prstClr>
                </a:solidFill>
              </a:rPr>
              <a:t> |</a:t>
            </a:r>
            <a:fld id="{7C7646D6-9DA9-4D60-B037-D72D50BB696E}"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AFCB0D9F-5787-E845-80A1-5D0C73BA2F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spTree>
    <p:extLst>
      <p:ext uri="{BB962C8B-B14F-4D97-AF65-F5344CB8AC3E}">
        <p14:creationId xmlns:p14="http://schemas.microsoft.com/office/powerpoint/2010/main" val="2430730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dirty="0"/>
              <a:t>www.ashrae.org|</a:t>
            </a:r>
            <a:fld id="{7C7646D6-9DA9-4D60-B037-D72D50BB696E}" type="slidenum">
              <a:rPr lang="en-US" smtClean="0"/>
              <a:pPr/>
              <a:t>‹#›</a:t>
            </a:fld>
            <a:endParaRPr lang="en-US" dirty="0"/>
          </a:p>
        </p:txBody>
      </p:sp>
      <p:pic>
        <p:nvPicPr>
          <p:cNvPr id="9" name="Picture 8">
            <a:extLst>
              <a:ext uri="{FF2B5EF4-FFF2-40B4-BE49-F238E27FC236}">
                <a16:creationId xmlns:a16="http://schemas.microsoft.com/office/drawing/2014/main" id="{B40B6397-A803-764D-B04E-C73AC4EF89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EC7954FF-B31D-8B42-8E4A-782C8A2164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542011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9" name="Picture 8">
            <a:extLst>
              <a:ext uri="{FF2B5EF4-FFF2-40B4-BE49-F238E27FC236}">
                <a16:creationId xmlns:a16="http://schemas.microsoft.com/office/drawing/2014/main" id="{1996E7F9-0988-0248-9663-E30209B910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4679" y="5882275"/>
            <a:ext cx="1114297" cy="771257"/>
          </a:xfrm>
          <a:prstGeom prst="rect">
            <a:avLst/>
          </a:prstGeom>
        </p:spPr>
      </p:pic>
    </p:spTree>
    <p:extLst>
      <p:ext uri="{BB962C8B-B14F-4D97-AF65-F5344CB8AC3E}">
        <p14:creationId xmlns:p14="http://schemas.microsoft.com/office/powerpoint/2010/main" val="1817526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b="1"/>
              <a:t>www.ashrae.org</a:t>
            </a:r>
            <a:r>
              <a:rPr lang="en-US"/>
              <a:t> |</a:t>
            </a:r>
            <a:fld id="{7C7646D6-9DA9-4D60-B037-D72D50BB696E}" type="slidenum">
              <a:rPr lang="en-US" smtClean="0"/>
              <a:pPr/>
              <a:t>‹#›</a:t>
            </a:fld>
            <a:endParaRPr lang="en-US" dirty="0"/>
          </a:p>
        </p:txBody>
      </p:sp>
      <p:pic>
        <p:nvPicPr>
          <p:cNvPr id="8" name="Picture 7">
            <a:extLst>
              <a:ext uri="{FF2B5EF4-FFF2-40B4-BE49-F238E27FC236}">
                <a16:creationId xmlns:a16="http://schemas.microsoft.com/office/drawing/2014/main" id="{8F4D3D6B-E450-474E-8A68-C971498B73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9" name="Picture 8">
            <a:extLst>
              <a:ext uri="{FF2B5EF4-FFF2-40B4-BE49-F238E27FC236}">
                <a16:creationId xmlns:a16="http://schemas.microsoft.com/office/drawing/2014/main" id="{0A942531-FA3F-BC47-9603-F4C73709F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2928377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7" name="Picture 6">
            <a:extLst>
              <a:ext uri="{FF2B5EF4-FFF2-40B4-BE49-F238E27FC236}">
                <a16:creationId xmlns:a16="http://schemas.microsoft.com/office/drawing/2014/main" id="{92736430-BA4B-4B44-A732-B26B66D693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8" name="Picture 7">
            <a:extLst>
              <a:ext uri="{FF2B5EF4-FFF2-40B4-BE49-F238E27FC236}">
                <a16:creationId xmlns:a16="http://schemas.microsoft.com/office/drawing/2014/main" id="{878E4721-3E5A-E847-ACE4-226545A121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78721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3/28/24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7389" y="5585095"/>
            <a:ext cx="1114297" cy="771257"/>
          </a:xfrm>
          <a:prstGeom prst="rect">
            <a:avLst/>
          </a:prstGeom>
        </p:spPr>
      </p:pic>
      <p:pic>
        <p:nvPicPr>
          <p:cNvPr id="8" name="Picture 7">
            <a:extLst>
              <a:ext uri="{FF2B5EF4-FFF2-40B4-BE49-F238E27FC236}">
                <a16:creationId xmlns:a16="http://schemas.microsoft.com/office/drawing/2014/main" id="{2C27E8EE-F2C4-8B4E-BDBB-0013419F64A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12192000" cy="1283370"/>
          </a:xfrm>
          <a:prstGeom prst="rect">
            <a:avLst/>
          </a:prstGeom>
        </p:spPr>
      </p:pic>
    </p:spTree>
    <p:extLst>
      <p:ext uri="{BB962C8B-B14F-4D97-AF65-F5344CB8AC3E}">
        <p14:creationId xmlns:p14="http://schemas.microsoft.com/office/powerpoint/2010/main" val="577331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3/28/24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67914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187217F7-DDC1-4A3F-A37E-77382A0CD0D5}" type="datetime4">
              <a:rPr lang="en-US" smtClean="0"/>
              <a:t>March 28, 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Tree>
    <p:extLst>
      <p:ext uri="{BB962C8B-B14F-4D97-AF65-F5344CB8AC3E}">
        <p14:creationId xmlns:p14="http://schemas.microsoft.com/office/powerpoint/2010/main" val="32574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0155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3/28/24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1586651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3/28/24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65291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3/28/24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pic>
        <p:nvPicPr>
          <p:cNvPr id="8" name="Picture 7">
            <a:extLst>
              <a:ext uri="{FF2B5EF4-FFF2-40B4-BE49-F238E27FC236}">
                <a16:creationId xmlns:a16="http://schemas.microsoft.com/office/drawing/2014/main" id="{2C27E8EE-F2C4-8B4E-BDBB-0013419F64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spTree>
    <p:extLst>
      <p:ext uri="{BB962C8B-B14F-4D97-AF65-F5344CB8AC3E}">
        <p14:creationId xmlns:p14="http://schemas.microsoft.com/office/powerpoint/2010/main" val="1387582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4C4C84E-4727-D547-87BE-DB16E34A80C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8103" y="5648595"/>
            <a:ext cx="1114297" cy="771257"/>
          </a:xfrm>
          <a:prstGeom prst="rect">
            <a:avLst/>
          </a:prstGeom>
        </p:spPr>
      </p:pic>
    </p:spTree>
    <p:extLst>
      <p:ext uri="{BB962C8B-B14F-4D97-AF65-F5344CB8AC3E}">
        <p14:creationId xmlns:p14="http://schemas.microsoft.com/office/powerpoint/2010/main" val="566577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8" name="Picture 7">
            <a:extLst>
              <a:ext uri="{FF2B5EF4-FFF2-40B4-BE49-F238E27FC236}">
                <a16:creationId xmlns:a16="http://schemas.microsoft.com/office/drawing/2014/main" id="{9677497C-9DC0-0A47-845C-496AF014B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903774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cxnSp>
        <p:nvCxnSpPr>
          <p:cNvPr id="10" name="Straight Connector 9"/>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1ECD61A-E96A-9140-A5CA-4A818FDBA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3383864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cxnSp>
        <p:nvCxnSpPr>
          <p:cNvPr id="12" name="Straight Connector 11"/>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832A2E-FB2E-314F-8DDD-799D1EB332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14" name="Picture 13">
            <a:extLst>
              <a:ext uri="{FF2B5EF4-FFF2-40B4-BE49-F238E27FC236}">
                <a16:creationId xmlns:a16="http://schemas.microsoft.com/office/drawing/2014/main" id="{E8873ACE-F4CA-E443-AAE3-585CB7D550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1746372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dirty="0"/>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313640-132B-1544-AFC9-32B8332EB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3187083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37600" y="6356351"/>
            <a:ext cx="2844800" cy="365125"/>
          </a:xfrm>
        </p:spPr>
        <p:txBody>
          <a:bodyPr/>
          <a:lstStyle/>
          <a:p>
            <a:r>
              <a:rPr lang="en-US" dirty="0">
                <a:solidFill>
                  <a:prstClr val="black">
                    <a:tint val="75000"/>
                  </a:prstClr>
                </a:solidFill>
              </a:rPr>
              <a:t> </a:t>
            </a:r>
            <a:r>
              <a:rPr lang="en-US" b="1" dirty="0">
                <a:solidFill>
                  <a:srgbClr val="00B0F0"/>
                </a:solidFill>
              </a:rPr>
              <a:t>palmcoastdata.com</a:t>
            </a:r>
            <a:r>
              <a:rPr lang="en-US" dirty="0">
                <a:solidFill>
                  <a:prstClr val="black">
                    <a:tint val="75000"/>
                  </a:prstClr>
                </a:solidFill>
              </a:rPr>
              <a:t> |</a:t>
            </a:r>
            <a:fld id="{7C7646D6-9DA9-4D60-B037-D72D50BB696E}"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AFCB0D9F-5787-E845-80A1-5D0C73BA2F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spTree>
    <p:extLst>
      <p:ext uri="{BB962C8B-B14F-4D97-AF65-F5344CB8AC3E}">
        <p14:creationId xmlns:p14="http://schemas.microsoft.com/office/powerpoint/2010/main" val="46112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B4FAC377-2447-4324-96F0-0C4256E7A175}" type="datetime4">
              <a:rPr lang="en-US" smtClean="0"/>
              <a:t>March 28, 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389050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dirty="0"/>
              <a:t>www.ashrae.org|</a:t>
            </a:r>
            <a:fld id="{7C7646D6-9DA9-4D60-B037-D72D50BB696E}" type="slidenum">
              <a:rPr lang="en-US" smtClean="0"/>
              <a:pPr/>
              <a:t>‹#›</a:t>
            </a:fld>
            <a:endParaRPr lang="en-US" dirty="0"/>
          </a:p>
        </p:txBody>
      </p:sp>
      <p:pic>
        <p:nvPicPr>
          <p:cNvPr id="9" name="Picture 8">
            <a:extLst>
              <a:ext uri="{FF2B5EF4-FFF2-40B4-BE49-F238E27FC236}">
                <a16:creationId xmlns:a16="http://schemas.microsoft.com/office/drawing/2014/main" id="{B40B6397-A803-764D-B04E-C73AC4EF89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EC7954FF-B31D-8B42-8E4A-782C8A216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146015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9" name="Picture 8">
            <a:extLst>
              <a:ext uri="{FF2B5EF4-FFF2-40B4-BE49-F238E27FC236}">
                <a16:creationId xmlns:a16="http://schemas.microsoft.com/office/drawing/2014/main" id="{1996E7F9-0988-0248-9663-E30209B910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679" y="5882275"/>
            <a:ext cx="1114297" cy="771257"/>
          </a:xfrm>
          <a:prstGeom prst="rect">
            <a:avLst/>
          </a:prstGeom>
        </p:spPr>
      </p:pic>
    </p:spTree>
    <p:extLst>
      <p:ext uri="{BB962C8B-B14F-4D97-AF65-F5344CB8AC3E}">
        <p14:creationId xmlns:p14="http://schemas.microsoft.com/office/powerpoint/2010/main" val="3105985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b="1"/>
              <a:t>www.ashrae.org</a:t>
            </a:r>
            <a:r>
              <a:rPr lang="en-US"/>
              <a:t> |</a:t>
            </a:r>
            <a:fld id="{7C7646D6-9DA9-4D60-B037-D72D50BB696E}" type="slidenum">
              <a:rPr lang="en-US" smtClean="0"/>
              <a:pPr/>
              <a:t>‹#›</a:t>
            </a:fld>
            <a:endParaRPr lang="en-US" dirty="0"/>
          </a:p>
        </p:txBody>
      </p:sp>
      <p:pic>
        <p:nvPicPr>
          <p:cNvPr id="8" name="Picture 7">
            <a:extLst>
              <a:ext uri="{FF2B5EF4-FFF2-40B4-BE49-F238E27FC236}">
                <a16:creationId xmlns:a16="http://schemas.microsoft.com/office/drawing/2014/main" id="{8F4D3D6B-E450-474E-8A68-C971498B73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9" name="Picture 8">
            <a:extLst>
              <a:ext uri="{FF2B5EF4-FFF2-40B4-BE49-F238E27FC236}">
                <a16:creationId xmlns:a16="http://schemas.microsoft.com/office/drawing/2014/main" id="{0A942531-FA3F-BC47-9603-F4C73709FA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2126462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7" name="Picture 6">
            <a:extLst>
              <a:ext uri="{FF2B5EF4-FFF2-40B4-BE49-F238E27FC236}">
                <a16:creationId xmlns:a16="http://schemas.microsoft.com/office/drawing/2014/main" id="{92736430-BA4B-4B44-A732-B26B66D69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pic>
        <p:nvPicPr>
          <p:cNvPr id="8" name="Picture 7">
            <a:extLst>
              <a:ext uri="{FF2B5EF4-FFF2-40B4-BE49-F238E27FC236}">
                <a16:creationId xmlns:a16="http://schemas.microsoft.com/office/drawing/2014/main" id="{878E4721-3E5A-E847-ACE4-226545A121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1680443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3/28/24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pic>
        <p:nvPicPr>
          <p:cNvPr id="8" name="Picture 7">
            <a:extLst>
              <a:ext uri="{FF2B5EF4-FFF2-40B4-BE49-F238E27FC236}">
                <a16:creationId xmlns:a16="http://schemas.microsoft.com/office/drawing/2014/main" id="{2C27E8EE-F2C4-8B4E-BDBB-0013419F64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54" t="11347" r="3647" b="41081"/>
          <a:stretch/>
        </p:blipFill>
        <p:spPr>
          <a:xfrm>
            <a:off x="0" y="-1"/>
            <a:ext cx="12192000" cy="1283370"/>
          </a:xfrm>
          <a:prstGeom prst="rect">
            <a:avLst/>
          </a:prstGeom>
        </p:spPr>
      </p:pic>
    </p:spTree>
    <p:extLst>
      <p:ext uri="{BB962C8B-B14F-4D97-AF65-F5344CB8AC3E}">
        <p14:creationId xmlns:p14="http://schemas.microsoft.com/office/powerpoint/2010/main" val="3312862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1640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idx="1"/>
          </p:nvPr>
        </p:nvSpPr>
        <p:spPr>
          <a:xfrm>
            <a:off x="609600" y="1655545"/>
            <a:ext cx="10972800" cy="4470619"/>
          </a:xfrm>
        </p:spPr>
        <p:txBody>
          <a:bodyPr/>
          <a:lstStyle>
            <a:lvl1pPr>
              <a:buClr>
                <a:srgbClr val="1F579A"/>
              </a:buClr>
              <a:defRPr sz="2400">
                <a:latin typeface="Calibri" panose="020F0502020204030204" pitchFamily="34" charset="0"/>
                <a:cs typeface="Calibri" panose="020F0502020204030204" pitchFamily="34" charset="0"/>
              </a:defRPr>
            </a:lvl1pPr>
            <a:lvl2pPr marL="742950" indent="-285750">
              <a:buClr>
                <a:srgbClr val="1F579A"/>
              </a:buClr>
              <a:buSzPct val="70000"/>
              <a:buFont typeface="Wingdings" pitchFamily="2" charset="2"/>
              <a:buChar char="Ø"/>
              <a:defRPr sz="2400">
                <a:latin typeface="Calibri" panose="020F0502020204030204" pitchFamily="34" charset="0"/>
                <a:cs typeface="Calibri" panose="020F0502020204030204" pitchFamily="34" charset="0"/>
              </a:defRPr>
            </a:lvl2pPr>
            <a:lvl3pPr marL="1143000" indent="-228600">
              <a:buClr>
                <a:srgbClr val="1F579A"/>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4C4C84E-4727-D547-87BE-DB16E34A80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spTree>
    <p:extLst>
      <p:ext uri="{BB962C8B-B14F-4D97-AF65-F5344CB8AC3E}">
        <p14:creationId xmlns:p14="http://schemas.microsoft.com/office/powerpoint/2010/main" val="852311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8" name="Picture 7">
            <a:extLst>
              <a:ext uri="{FF2B5EF4-FFF2-40B4-BE49-F238E27FC236}">
                <a16:creationId xmlns:a16="http://schemas.microsoft.com/office/drawing/2014/main" id="{9677497C-9DC0-0A47-845C-496AF014B1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2392036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cxnSp>
        <p:nvCxnSpPr>
          <p:cNvPr id="10" name="Straight Connector 9"/>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1ECD61A-E96A-9140-A5CA-4A818FDBA2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2591205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cxnSp>
        <p:nvCxnSpPr>
          <p:cNvPr id="12" name="Straight Connector 11"/>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832A2E-FB2E-314F-8DDD-799D1EB332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4" name="Picture 13">
            <a:extLst>
              <a:ext uri="{FF2B5EF4-FFF2-40B4-BE49-F238E27FC236}">
                <a16:creationId xmlns:a16="http://schemas.microsoft.com/office/drawing/2014/main" id="{E8873ACE-F4CA-E443-AAE3-585CB7D550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24730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5" name="Content Placeholder 4">
            <a:extLst>
              <a:ext uri="{FF2B5EF4-FFF2-40B4-BE49-F238E27FC236}">
                <a16:creationId xmlns:a16="http://schemas.microsoft.com/office/drawing/2014/main" id="{EE129F20-8432-2047-8D72-2FDC73266EA2}"/>
              </a:ext>
            </a:extLst>
          </p:cNvPr>
          <p:cNvSpPr>
            <a:spLocks noGrp="1"/>
          </p:cNvSpPr>
          <p:nvPr>
            <p:ph sz="quarter" idx="23"/>
          </p:nvPr>
        </p:nvSpPr>
        <p:spPr>
          <a:xfrm>
            <a:off x="1270000" y="1841500"/>
            <a:ext cx="10668000" cy="2259905"/>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998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dirty="0"/>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313640-132B-1544-AFC9-32B8332EB7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3650920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37600" y="6356351"/>
            <a:ext cx="2844800" cy="365125"/>
          </a:xfrm>
        </p:spPr>
        <p:txBody>
          <a:bodyPr/>
          <a:lstStyle/>
          <a:p>
            <a:r>
              <a:rPr lang="en-US" dirty="0">
                <a:solidFill>
                  <a:prstClr val="black">
                    <a:tint val="75000"/>
                  </a:prstClr>
                </a:solidFill>
              </a:rPr>
              <a:t> </a:t>
            </a:r>
            <a:r>
              <a:rPr lang="en-US" b="1" dirty="0">
                <a:solidFill>
                  <a:srgbClr val="00B0F0"/>
                </a:solidFill>
              </a:rPr>
              <a:t>palmcoastdata.com</a:t>
            </a:r>
            <a:r>
              <a:rPr lang="en-US" dirty="0">
                <a:solidFill>
                  <a:prstClr val="black">
                    <a:tint val="75000"/>
                  </a:prstClr>
                </a:solidFill>
              </a:rPr>
              <a:t> |</a:t>
            </a:r>
            <a:fld id="{7C7646D6-9DA9-4D60-B037-D72D50BB696E}"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AFCB0D9F-5787-E845-80A1-5D0C73BA2F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spTree>
    <p:extLst>
      <p:ext uri="{BB962C8B-B14F-4D97-AF65-F5344CB8AC3E}">
        <p14:creationId xmlns:p14="http://schemas.microsoft.com/office/powerpoint/2010/main" val="1225039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dirty="0"/>
              <a:t>www.ashrae.org|</a:t>
            </a:r>
            <a:fld id="{7C7646D6-9DA9-4D60-B037-D72D50BB696E}" type="slidenum">
              <a:rPr lang="en-US" smtClean="0"/>
              <a:pPr/>
              <a:t>‹#›</a:t>
            </a:fld>
            <a:endParaRPr lang="en-US" dirty="0"/>
          </a:p>
        </p:txBody>
      </p:sp>
      <p:pic>
        <p:nvPicPr>
          <p:cNvPr id="9" name="Picture 8">
            <a:extLst>
              <a:ext uri="{FF2B5EF4-FFF2-40B4-BE49-F238E27FC236}">
                <a16:creationId xmlns:a16="http://schemas.microsoft.com/office/drawing/2014/main" id="{B40B6397-A803-764D-B04E-C73AC4EF8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EC7954FF-B31D-8B42-8E4A-782C8A2164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1326452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9" name="Picture 8">
            <a:extLst>
              <a:ext uri="{FF2B5EF4-FFF2-40B4-BE49-F238E27FC236}">
                <a16:creationId xmlns:a16="http://schemas.microsoft.com/office/drawing/2014/main" id="{1996E7F9-0988-0248-9663-E30209B91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679" y="5882275"/>
            <a:ext cx="1114297" cy="771257"/>
          </a:xfrm>
          <a:prstGeom prst="rect">
            <a:avLst/>
          </a:prstGeom>
        </p:spPr>
      </p:pic>
    </p:spTree>
    <p:extLst>
      <p:ext uri="{BB962C8B-B14F-4D97-AF65-F5344CB8AC3E}">
        <p14:creationId xmlns:p14="http://schemas.microsoft.com/office/powerpoint/2010/main" val="415806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b="1"/>
              <a:t>www.ashrae.org</a:t>
            </a:r>
            <a:r>
              <a:rPr lang="en-US"/>
              <a:t> |</a:t>
            </a:r>
            <a:fld id="{7C7646D6-9DA9-4D60-B037-D72D50BB696E}" type="slidenum">
              <a:rPr lang="en-US" smtClean="0"/>
              <a:pPr/>
              <a:t>‹#›</a:t>
            </a:fld>
            <a:endParaRPr lang="en-US" dirty="0"/>
          </a:p>
        </p:txBody>
      </p:sp>
      <p:pic>
        <p:nvPicPr>
          <p:cNvPr id="8" name="Picture 7">
            <a:extLst>
              <a:ext uri="{FF2B5EF4-FFF2-40B4-BE49-F238E27FC236}">
                <a16:creationId xmlns:a16="http://schemas.microsoft.com/office/drawing/2014/main" id="{8F4D3D6B-E450-474E-8A68-C971498B73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9" name="Picture 8">
            <a:extLst>
              <a:ext uri="{FF2B5EF4-FFF2-40B4-BE49-F238E27FC236}">
                <a16:creationId xmlns:a16="http://schemas.microsoft.com/office/drawing/2014/main" id="{0A942531-FA3F-BC47-9603-F4C73709F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1542731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dirty="0"/>
          </a:p>
        </p:txBody>
      </p:sp>
      <p:pic>
        <p:nvPicPr>
          <p:cNvPr id="7" name="Picture 6">
            <a:extLst>
              <a:ext uri="{FF2B5EF4-FFF2-40B4-BE49-F238E27FC236}">
                <a16:creationId xmlns:a16="http://schemas.microsoft.com/office/drawing/2014/main" id="{92736430-BA4B-4B44-A732-B26B66D69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pic>
        <p:nvPicPr>
          <p:cNvPr id="8" name="Picture 7">
            <a:extLst>
              <a:ext uri="{FF2B5EF4-FFF2-40B4-BE49-F238E27FC236}">
                <a16:creationId xmlns:a16="http://schemas.microsoft.com/office/drawing/2014/main" id="{878E4721-3E5A-E847-ACE4-226545A121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819" y="5882275"/>
            <a:ext cx="1114297" cy="771257"/>
          </a:xfrm>
          <a:prstGeom prst="rect">
            <a:avLst/>
          </a:prstGeom>
        </p:spPr>
      </p:pic>
    </p:spTree>
    <p:extLst>
      <p:ext uri="{BB962C8B-B14F-4D97-AF65-F5344CB8AC3E}">
        <p14:creationId xmlns:p14="http://schemas.microsoft.com/office/powerpoint/2010/main" val="9646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3/28/24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97389" y="5585095"/>
            <a:ext cx="1114297" cy="771257"/>
          </a:xfrm>
          <a:prstGeom prst="rect">
            <a:avLst/>
          </a:prstGeom>
        </p:spPr>
      </p:pic>
      <p:pic>
        <p:nvPicPr>
          <p:cNvPr id="8" name="Picture 7">
            <a:extLst>
              <a:ext uri="{FF2B5EF4-FFF2-40B4-BE49-F238E27FC236}">
                <a16:creationId xmlns:a16="http://schemas.microsoft.com/office/drawing/2014/main" id="{2C27E8EE-F2C4-8B4E-BDBB-0013419F64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1283370"/>
          </a:xfrm>
          <a:prstGeom prst="rect">
            <a:avLst/>
          </a:prstGeom>
        </p:spPr>
      </p:pic>
    </p:spTree>
    <p:extLst>
      <p:ext uri="{BB962C8B-B14F-4D97-AF65-F5344CB8AC3E}">
        <p14:creationId xmlns:p14="http://schemas.microsoft.com/office/powerpoint/2010/main" val="607846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3/28/24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196864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41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5" name="Content Placeholder 4">
            <a:extLst>
              <a:ext uri="{FF2B5EF4-FFF2-40B4-BE49-F238E27FC236}">
                <a16:creationId xmlns:a16="http://schemas.microsoft.com/office/drawing/2014/main" id="{979C2647-4D55-1B43-93A0-3A59BF7F99D8}"/>
              </a:ext>
            </a:extLst>
          </p:cNvPr>
          <p:cNvSpPr>
            <a:spLocks noGrp="1"/>
          </p:cNvSpPr>
          <p:nvPr>
            <p:ph sz="quarter" idx="23"/>
          </p:nvPr>
        </p:nvSpPr>
        <p:spPr>
          <a:xfrm>
            <a:off x="1270000" y="1841500"/>
            <a:ext cx="6921501"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69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Tree>
    <p:extLst>
      <p:ext uri="{BB962C8B-B14F-4D97-AF65-F5344CB8AC3E}">
        <p14:creationId xmlns:p14="http://schemas.microsoft.com/office/powerpoint/2010/main" val="31187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Tree>
    <p:extLst>
      <p:ext uri="{BB962C8B-B14F-4D97-AF65-F5344CB8AC3E}">
        <p14:creationId xmlns:p14="http://schemas.microsoft.com/office/powerpoint/2010/main" val="398374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 Content">
    <p:spTree>
      <p:nvGrpSpPr>
        <p:cNvPr id="1" name=""/>
        <p:cNvGrpSpPr/>
        <p:nvPr/>
      </p:nvGrpSpPr>
      <p:grpSpPr>
        <a:xfrm>
          <a:off x="0" y="0"/>
          <a:ext cx="0" cy="0"/>
          <a:chOff x="0" y="0"/>
          <a:chExt cx="0" cy="0"/>
        </a:xfrm>
      </p:grpSpPr>
      <p:sp>
        <p:nvSpPr>
          <p:cNvPr id="7" name="Title 1"/>
          <p:cNvSpPr>
            <a:spLocks noGrp="1"/>
          </p:cNvSpPr>
          <p:nvPr>
            <p:ph type="title"/>
          </p:nvPr>
        </p:nvSpPr>
        <p:spPr>
          <a:xfrm>
            <a:off x="274391" y="201168"/>
            <a:ext cx="10061020" cy="868680"/>
          </a:xfrm>
        </p:spPr>
        <p:txBody>
          <a:bodyPr lIns="0" tIns="0" rIns="0" bIns="0" anchor="ctr" anchorCtr="0">
            <a:noAutofit/>
          </a:bodyPr>
          <a:lstStyle>
            <a:lvl1pPr algn="l">
              <a:defRPr sz="2800" b="1">
                <a:solidFill>
                  <a:srgbClr val="D57500"/>
                </a:solidFill>
                <a:latin typeface="Arial"/>
                <a:cs typeface="Arial"/>
              </a:defRPr>
            </a:lvl1pPr>
          </a:lstStyle>
          <a:p>
            <a:r>
              <a:rPr lang="en-US" dirty="0"/>
              <a:t>Click to edit Master title style</a:t>
            </a:r>
          </a:p>
        </p:txBody>
      </p:sp>
      <p:sp>
        <p:nvSpPr>
          <p:cNvPr id="13" name="Content Placeholder 2"/>
          <p:cNvSpPr>
            <a:spLocks noGrp="1"/>
          </p:cNvSpPr>
          <p:nvPr>
            <p:ph idx="1"/>
          </p:nvPr>
        </p:nvSpPr>
        <p:spPr>
          <a:xfrm>
            <a:off x="274392" y="1600199"/>
            <a:ext cx="11643344" cy="4572000"/>
          </a:xfrm>
        </p:spPr>
        <p:txBody>
          <a:bodyPr wrap="square" lIns="0" tIns="0" rIns="0" bIns="0">
            <a:noAutofit/>
          </a:bodyPr>
          <a:lstStyle>
            <a:lvl1pPr marL="342886" indent="-342886">
              <a:buSzPct val="100000"/>
              <a:buFontTx/>
              <a:buBlip>
                <a:blip r:embed="rId2"/>
              </a:buBlip>
              <a:defRPr sz="2000">
                <a:latin typeface="Arial"/>
                <a:cs typeface="Arial"/>
              </a:defRPr>
            </a:lvl1pPr>
            <a:lvl2pPr marL="742920" indent="-285739">
              <a:buSzPct val="100000"/>
              <a:buFontTx/>
              <a:buBlip>
                <a:blip r:embed="rId3"/>
              </a:buBlip>
              <a:defRPr sz="1800">
                <a:latin typeface="Arial"/>
                <a:cs typeface="Arial"/>
              </a:defRPr>
            </a:lvl2pPr>
            <a:lvl3pPr marL="1142954" indent="-228591">
              <a:buSzPct val="100000"/>
              <a:buFontTx/>
              <a:buBlip>
                <a:blip r:embed="rId4"/>
              </a:buBlip>
              <a:defRPr sz="1600">
                <a:latin typeface="Arial"/>
                <a:cs typeface="Arial"/>
              </a:defRPr>
            </a:lvl3pPr>
            <a:lvl4pPr marL="1600136" indent="-228591">
              <a:buSzPct val="100000"/>
              <a:buFontTx/>
              <a:buBlip>
                <a:blip r:embed="rId5"/>
              </a:buBlip>
              <a:defRPr sz="1400">
                <a:latin typeface="Arial"/>
                <a:cs typeface="Arial"/>
              </a:defRPr>
            </a:lvl4pPr>
            <a:lvl5pPr marL="2057318" indent="-228591">
              <a:buSzPct val="100000"/>
              <a:buFontTx/>
              <a:buBlip>
                <a:blip r:embed="rId2"/>
              </a:buBlip>
              <a:defRPr sz="1400">
                <a:latin typeface="Arial"/>
                <a:cs typeface="Arial"/>
              </a:defRPr>
            </a:lvl5pPr>
            <a:lvl6pPr marL="2285909"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9904796" y="6356352"/>
            <a:ext cx="1600617" cy="365125"/>
          </a:xfrm>
          <a:prstGeom prst="rect">
            <a:avLst/>
          </a:prstGeom>
        </p:spPr>
        <p:txBody>
          <a:bodyPr wrap="none" lIns="0" tIns="0" rIns="0" bIns="0" anchor="ctr" anchorCtr="0"/>
          <a:lstStyle>
            <a:lvl1pPr algn="r">
              <a:defRPr sz="900">
                <a:solidFill>
                  <a:srgbClr val="707276"/>
                </a:solidFill>
                <a:latin typeface="Arial"/>
                <a:cs typeface="Arial"/>
              </a:defRPr>
            </a:lvl1pPr>
          </a:lstStyle>
          <a:p>
            <a:fld id="{5936BA3D-2970-4990-BAF1-780D9884D10A}" type="datetime4">
              <a:rPr lang="en-US" smtClean="0"/>
              <a:t>March 28, 2024</a:t>
            </a:fld>
            <a:endParaRPr lang="en-US" dirty="0"/>
          </a:p>
        </p:txBody>
      </p:sp>
      <p:sp>
        <p:nvSpPr>
          <p:cNvPr id="15" name="Footer Placeholder 4"/>
          <p:cNvSpPr>
            <a:spLocks noGrp="1"/>
          </p:cNvSpPr>
          <p:nvPr>
            <p:ph type="ftr" sz="quarter" idx="3"/>
          </p:nvPr>
        </p:nvSpPr>
        <p:spPr>
          <a:xfrm>
            <a:off x="4263227" y="6356352"/>
            <a:ext cx="3658553" cy="365125"/>
          </a:xfrm>
          <a:prstGeom prst="rect">
            <a:avLst/>
          </a:prstGeom>
        </p:spPr>
        <p:txBody>
          <a:bodyPr lIns="0" tIns="0" rIns="0" bIns="0" anchor="ctr" anchorCtr="1"/>
          <a:lstStyle>
            <a:lvl1pPr algn="ctr">
              <a:defRPr sz="900">
                <a:solidFill>
                  <a:srgbClr val="707276"/>
                </a:solidFill>
                <a:latin typeface="Arial"/>
                <a:cs typeface="Arial"/>
              </a:defRPr>
            </a:lvl1pPr>
          </a:lstStyle>
          <a:p>
            <a:r>
              <a:rPr lang="en-US"/>
              <a:t>BUSINESS SENSITIVE</a:t>
            </a:r>
            <a:endParaRPr lang="en-US" dirty="0"/>
          </a:p>
        </p:txBody>
      </p:sp>
      <p:sp>
        <p:nvSpPr>
          <p:cNvPr id="16" name="Slide Number Placeholder 5"/>
          <p:cNvSpPr>
            <a:spLocks noGrp="1"/>
          </p:cNvSpPr>
          <p:nvPr>
            <p:ph type="sldNum" sz="quarter" idx="4"/>
          </p:nvPr>
        </p:nvSpPr>
        <p:spPr>
          <a:xfrm>
            <a:off x="11788951" y="6356352"/>
            <a:ext cx="301831" cy="365125"/>
          </a:xfrm>
          <a:prstGeom prst="rect">
            <a:avLst/>
          </a:prstGeom>
        </p:spPr>
        <p:txBody>
          <a:bodyPr lIns="0" tIns="0" r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58393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1143000" y="198120"/>
            <a:ext cx="1066800" cy="1041020"/>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990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BUSINESS SENSITIVE</a:t>
            </a:r>
            <a:endParaRPr lang="en-US" dirty="0"/>
          </a:p>
        </p:txBody>
      </p:sp>
    </p:spTree>
    <p:extLst>
      <p:ext uri="{BB962C8B-B14F-4D97-AF65-F5344CB8AC3E}">
        <p14:creationId xmlns:p14="http://schemas.microsoft.com/office/powerpoint/2010/main" val="9060814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0823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3/28/24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spTree>
    <p:extLst>
      <p:ext uri="{BB962C8B-B14F-4D97-AF65-F5344CB8AC3E}">
        <p14:creationId xmlns:p14="http://schemas.microsoft.com/office/powerpoint/2010/main" val="38882282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07410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77204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549C"/>
        </a:solidFill>
        <a:effectLst/>
      </p:bgPr>
    </p:bg>
    <p:spTree>
      <p:nvGrpSpPr>
        <p:cNvPr id="1" name=""/>
        <p:cNvGrpSpPr/>
        <p:nvPr/>
      </p:nvGrpSpPr>
      <p:grpSpPr>
        <a:xfrm>
          <a:off x="0" y="0"/>
          <a:ext cx="0" cy="0"/>
          <a:chOff x="0" y="0"/>
          <a:chExt cx="0" cy="0"/>
        </a:xfrm>
      </p:grpSpPr>
      <p:sp>
        <p:nvSpPr>
          <p:cNvPr id="2" name="TextBox 1"/>
          <p:cNvSpPr txBox="1"/>
          <p:nvPr/>
        </p:nvSpPr>
        <p:spPr>
          <a:xfrm>
            <a:off x="1368448" y="2425543"/>
            <a:ext cx="10381592" cy="3849644"/>
          </a:xfrm>
          <a:prstGeom prst="rect">
            <a:avLst/>
          </a:prstGeom>
          <a:noFill/>
          <a:effectLst/>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lumMod val="95000"/>
                  </a:prstClr>
                </a:solidFill>
                <a:effectLst/>
                <a:uLnTx/>
                <a:uFillTx/>
                <a:latin typeface="Calibri" panose="020F0502020204030204"/>
                <a:ea typeface="Roboto Condensed" panose="02000000000000000000" pitchFamily="2" charset="0"/>
                <a:cs typeface="Roboto Condensed" panose="02000000000000000000" pitchFamily="2" charset="0"/>
              </a:rPr>
              <a:t>Building Decarbonization Strategy Game</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2400" b="1" dirty="0">
              <a:solidFill>
                <a:prstClr val="white">
                  <a:lumMod val="95000"/>
                </a:prstClr>
              </a:solidFill>
              <a:latin typeface="Calibri" panose="020F0502020204030204"/>
              <a:ea typeface="Roboto Condensed" panose="02000000000000000000" pitchFamily="2" charset="0"/>
              <a:cs typeface="Roboto Condensed" panose="02000000000000000000" pitchFamily="2" charset="0"/>
            </a:endParaRPr>
          </a:p>
          <a:p>
            <a:pPr lvl="0">
              <a:lnSpc>
                <a:spcPct val="80000"/>
              </a:lnSpc>
              <a:spcBef>
                <a:spcPts val="600"/>
              </a:spcBef>
              <a:defRPr/>
            </a:pPr>
            <a:r>
              <a:rPr kumimoji="0" lang="en-US" sz="2800" i="0" u="none" strike="noStrike" kern="1200" cap="none" spc="0" normalizeH="0" baseline="0" noProof="0" dirty="0">
                <a:ln>
                  <a:noFill/>
                </a:ln>
                <a:solidFill>
                  <a:prstClr val="white">
                    <a:lumMod val="95000"/>
                  </a:prstClr>
                </a:solidFill>
                <a:effectLst/>
                <a:uLnTx/>
                <a:uFillTx/>
                <a:latin typeface="Calibri" panose="020F0502020204030204"/>
                <a:ea typeface="Roboto Condensed" panose="02000000000000000000" pitchFamily="2" charset="0"/>
                <a:cs typeface="Roboto Condensed" panose="02000000000000000000" pitchFamily="2" charset="0"/>
              </a:rPr>
              <a:t>&lt;Name&gt;</a:t>
            </a:r>
            <a:endParaRPr lang="en-US" sz="2800" dirty="0">
              <a:solidFill>
                <a:prstClr val="white">
                  <a:lumMod val="95000"/>
                </a:prstClr>
              </a:solidFill>
              <a:latin typeface="Calibri" panose="020F0502020204030204"/>
              <a:ea typeface="Roboto Condensed" panose="02000000000000000000" pitchFamily="2" charset="0"/>
              <a:cs typeface="Roboto Condensed" panose="02000000000000000000" pitchFamily="2" charset="0"/>
            </a:endParaRPr>
          </a:p>
          <a:p>
            <a:pPr lvl="0">
              <a:lnSpc>
                <a:spcPct val="80000"/>
              </a:lnSpc>
              <a:spcBef>
                <a:spcPts val="600"/>
              </a:spcBef>
              <a:defRPr/>
            </a:pPr>
            <a:r>
              <a:rPr lang="en-US" sz="2800" dirty="0">
                <a:solidFill>
                  <a:prstClr val="white">
                    <a:lumMod val="95000"/>
                  </a:prstClr>
                </a:solidFill>
                <a:latin typeface="Calibri" panose="020F0502020204030204"/>
                <a:ea typeface="Roboto Condensed" panose="02000000000000000000" pitchFamily="2" charset="0"/>
                <a:cs typeface="Roboto Condensed" panose="02000000000000000000" pitchFamily="2" charset="0"/>
              </a:rPr>
              <a:t>&lt;Organization&gt;</a:t>
            </a:r>
          </a:p>
          <a:p>
            <a:pPr lvl="0">
              <a:lnSpc>
                <a:spcPct val="80000"/>
              </a:lnSpc>
              <a:defRPr/>
            </a:pP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Roboto" panose="02000000000000000000" pitchFamily="2" charset="0"/>
              <a:cs typeface="Roboto Condensed" panose="02000000000000000000" pitchFamily="2" charset="0"/>
            </a:endParaRPr>
          </a:p>
          <a:p>
            <a:pPr lvl="0">
              <a:lnSpc>
                <a:spcPct val="80000"/>
              </a:lnSpc>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Roboto" panose="02000000000000000000" pitchFamily="2" charset="0"/>
                <a:cs typeface="Roboto" panose="02000000000000000000" pitchFamily="2" charset="0"/>
              </a:rPr>
              <a:t>&lt;Event&gt;</a:t>
            </a:r>
          </a:p>
          <a:p>
            <a:pPr lvl="0">
              <a:lnSpc>
                <a:spcPct val="80000"/>
              </a:lnSpc>
              <a:defRPr/>
            </a:pPr>
            <a:endParaRPr lang="en-US" sz="800" dirty="0">
              <a:solidFill>
                <a:prstClr val="white"/>
              </a:solidFill>
              <a:latin typeface="Calibri" panose="020F0502020204030204"/>
              <a:ea typeface="Roboto" panose="02000000000000000000" pitchFamily="2" charset="0"/>
              <a:cs typeface="Roboto" panose="02000000000000000000" pitchFamily="2" charset="0"/>
            </a:endParaRPr>
          </a:p>
          <a:p>
            <a:pPr lvl="0">
              <a:lnSpc>
                <a:spcPct val="80000"/>
              </a:lnSpc>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Roboto" panose="02000000000000000000" pitchFamily="2" charset="0"/>
                <a:cs typeface="Roboto" panose="02000000000000000000" pitchFamily="2" charset="0"/>
              </a:rPr>
              <a:t>&lt;Date&gt;</a:t>
            </a:r>
          </a:p>
        </p:txBody>
      </p:sp>
      <p:pic>
        <p:nvPicPr>
          <p:cNvPr id="5" name="Picture 4" descr="A black and white sign&#10;&#10;Description automatically generated with low confidence">
            <a:extLst>
              <a:ext uri="{FF2B5EF4-FFF2-40B4-BE49-F238E27FC236}">
                <a16:creationId xmlns:a16="http://schemas.microsoft.com/office/drawing/2014/main" id="{5B159825-874F-4A6A-0098-34070763B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12" y="420568"/>
            <a:ext cx="2024314" cy="1491359"/>
          </a:xfrm>
          <a:prstGeom prst="rect">
            <a:avLst/>
          </a:prstGeom>
        </p:spPr>
      </p:pic>
      <p:sp>
        <p:nvSpPr>
          <p:cNvPr id="3" name="TextBox 2">
            <a:extLst>
              <a:ext uri="{FF2B5EF4-FFF2-40B4-BE49-F238E27FC236}">
                <a16:creationId xmlns:a16="http://schemas.microsoft.com/office/drawing/2014/main" id="{54F25295-4008-72C0-106D-BA3ABEE334BA}"/>
              </a:ext>
            </a:extLst>
          </p:cNvPr>
          <p:cNvSpPr txBox="1"/>
          <p:nvPr/>
        </p:nvSpPr>
        <p:spPr>
          <a:xfrm>
            <a:off x="6040720" y="6275187"/>
            <a:ext cx="5709320" cy="338554"/>
          </a:xfrm>
          <a:prstGeom prst="rect">
            <a:avLst/>
          </a:prstGeom>
          <a:noFill/>
        </p:spPr>
        <p:txBody>
          <a:bodyPr wrap="none" rtlCol="0">
            <a:spAutoFit/>
          </a:bodyPr>
          <a:lstStyle/>
          <a:p>
            <a:r>
              <a:rPr lang="en-US" sz="1600" dirty="0">
                <a:solidFill>
                  <a:schemeClr val="bg1"/>
                </a:solidFill>
              </a:rPr>
              <a:t>Developed by the ASHRAE Task Force on Building Decarbonization </a:t>
            </a:r>
          </a:p>
        </p:txBody>
      </p:sp>
    </p:spTree>
    <p:extLst>
      <p:ext uri="{BB962C8B-B14F-4D97-AF65-F5344CB8AC3E}">
        <p14:creationId xmlns:p14="http://schemas.microsoft.com/office/powerpoint/2010/main" val="13867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46049" y="66606"/>
            <a:ext cx="11195823"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Building Decarbonization Practices</a:t>
            </a:r>
          </a:p>
        </p:txBody>
      </p:sp>
      <p:sp>
        <p:nvSpPr>
          <p:cNvPr id="4" name="Content Placeholder 1">
            <a:extLst>
              <a:ext uri="{FF2B5EF4-FFF2-40B4-BE49-F238E27FC236}">
                <a16:creationId xmlns:a16="http://schemas.microsoft.com/office/drawing/2014/main" id="{38012C81-BCFA-BD4C-60BC-B81524E27378}"/>
              </a:ext>
            </a:extLst>
          </p:cNvPr>
          <p:cNvSpPr>
            <a:spLocks noGrp="1"/>
          </p:cNvSpPr>
          <p:nvPr>
            <p:ph idx="1"/>
          </p:nvPr>
        </p:nvSpPr>
        <p:spPr>
          <a:xfrm>
            <a:off x="227714" y="1666174"/>
            <a:ext cx="11736571" cy="5191826"/>
          </a:xfrm>
        </p:spPr>
        <p:txBody>
          <a:bodyPr>
            <a:normAutofit fontScale="92500"/>
          </a:bodyPr>
          <a:lstStyle/>
          <a:p>
            <a:pPr>
              <a:buClr>
                <a:schemeClr val="tx1"/>
              </a:buClr>
            </a:pPr>
            <a:r>
              <a:rPr lang="en-US" dirty="0">
                <a:latin typeface="Calibri" panose="020F0502020204030204" pitchFamily="34" charset="0"/>
                <a:cs typeface="Calibri" panose="020F0502020204030204" pitchFamily="34" charset="0"/>
              </a:rPr>
              <a:t>Project Planning</a:t>
            </a:r>
          </a:p>
          <a:p>
            <a:pPr lvl="1">
              <a:buClr>
                <a:schemeClr val="tx1"/>
              </a:buClr>
            </a:pPr>
            <a:r>
              <a:rPr lang="en-US" dirty="0">
                <a:latin typeface="Calibri" panose="020F0502020204030204" pitchFamily="34" charset="0"/>
                <a:cs typeface="Calibri" panose="020F0502020204030204" pitchFamily="34" charset="0"/>
              </a:rPr>
              <a:t>Decarbonization audit; policy and regulation review; financial incentives review; emission reduction roadmap; facility capital planning</a:t>
            </a:r>
          </a:p>
          <a:p>
            <a:pPr lvl="1">
              <a:buClr>
                <a:schemeClr val="tx1"/>
              </a:buClr>
            </a:pPr>
            <a:endParaRPr lang="en-US" sz="900" dirty="0">
              <a:latin typeface="Calibri" panose="020F0502020204030204" pitchFamily="34" charset="0"/>
              <a:cs typeface="Calibri" panose="020F0502020204030204" pitchFamily="34" charset="0"/>
            </a:endParaRPr>
          </a:p>
          <a:p>
            <a:pPr>
              <a:buClr>
                <a:schemeClr val="tx1"/>
              </a:buClr>
            </a:pPr>
            <a:r>
              <a:rPr lang="en-US" dirty="0">
                <a:latin typeface="Calibri" panose="020F0502020204030204" pitchFamily="34" charset="0"/>
                <a:cs typeface="Calibri" panose="020F0502020204030204" pitchFamily="34" charset="0"/>
              </a:rPr>
              <a:t>Project Development</a:t>
            </a:r>
          </a:p>
          <a:p>
            <a:pPr lvl="1">
              <a:buClr>
                <a:schemeClr val="tx1"/>
              </a:buClr>
            </a:pPr>
            <a:r>
              <a:rPr lang="en-US" dirty="0">
                <a:latin typeface="Calibri" panose="020F0502020204030204" pitchFamily="34" charset="0"/>
                <a:cs typeface="Calibri" panose="020F0502020204030204" pitchFamily="34" charset="0"/>
              </a:rPr>
              <a:t>Integrated project delivery; building energy modeling; life-cycle cost analysis; building life-cycle emissions assessment; building information management</a:t>
            </a:r>
          </a:p>
          <a:p>
            <a:pPr lvl="1">
              <a:buClr>
                <a:schemeClr val="tx1"/>
              </a:buClr>
            </a:pPr>
            <a:endParaRPr lang="en-US" sz="900" dirty="0">
              <a:latin typeface="Calibri" panose="020F0502020204030204" pitchFamily="34" charset="0"/>
              <a:cs typeface="Calibri" panose="020F0502020204030204" pitchFamily="34" charset="0"/>
            </a:endParaRPr>
          </a:p>
          <a:p>
            <a:pPr>
              <a:buClr>
                <a:schemeClr val="tx1"/>
              </a:buClr>
            </a:pPr>
            <a:r>
              <a:rPr lang="en-US" dirty="0">
                <a:latin typeface="Calibri" panose="020F0502020204030204" pitchFamily="34" charset="0"/>
                <a:cs typeface="Calibri" panose="020F0502020204030204" pitchFamily="34" charset="0"/>
              </a:rPr>
              <a:t>Construction and Renovation</a:t>
            </a:r>
          </a:p>
          <a:p>
            <a:pPr lvl="1">
              <a:buClr>
                <a:schemeClr val="tx1"/>
              </a:buClr>
            </a:pPr>
            <a:r>
              <a:rPr lang="en-US" dirty="0">
                <a:latin typeface="Calibri" panose="020F0502020204030204" pitchFamily="34" charset="0"/>
                <a:cs typeface="Calibri" panose="020F0502020204030204" pitchFamily="34" charset="0"/>
              </a:rPr>
              <a:t>Building material reuse; Prefabrication and modular construction; Low carbon building materials; low-GWP refrigerants; construction material waste reduction</a:t>
            </a:r>
          </a:p>
        </p:txBody>
      </p:sp>
      <p:sp>
        <p:nvSpPr>
          <p:cNvPr id="6" name="TextBox 5">
            <a:extLst>
              <a:ext uri="{FF2B5EF4-FFF2-40B4-BE49-F238E27FC236}">
                <a16:creationId xmlns:a16="http://schemas.microsoft.com/office/drawing/2014/main" id="{EE908EFA-6018-18CA-0C60-E72375F2D34B}"/>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17405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CE0333A8-0908-C797-7F3E-CC1842EC7F25}"/>
              </a:ext>
            </a:extLst>
          </p:cNvPr>
          <p:cNvSpPr txBox="1">
            <a:spLocks/>
          </p:cNvSpPr>
          <p:nvPr/>
        </p:nvSpPr>
        <p:spPr>
          <a:xfrm>
            <a:off x="369849" y="1502702"/>
            <a:ext cx="11044911" cy="5039810"/>
          </a:xfrm>
          <a:prstGeom prst="rect">
            <a:avLst/>
          </a:prstGeom>
        </p:spPr>
        <p:txBody>
          <a:bodyPr>
            <a:normAutofit fontScale="92500" lnSpcReduction="1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spcBef>
                <a:spcPts val="600"/>
              </a:spcBef>
              <a:buClr>
                <a:schemeClr val="tx1"/>
              </a:buClr>
              <a:buSzPct val="100000"/>
              <a:buFont typeface="+mj-lt"/>
              <a:buAutoNum type="arabicPeriod"/>
            </a:pPr>
            <a:r>
              <a:rPr lang="en-US" sz="2400" b="1" dirty="0">
                <a:latin typeface="Calibri" panose="020F0502020204030204" pitchFamily="34" charset="0"/>
                <a:ea typeface="Calibri" panose="020F0502020204030204" pitchFamily="34" charset="0"/>
                <a:cs typeface="Calibri" panose="020F0502020204030204" pitchFamily="34" charset="0"/>
              </a:rPr>
              <a:t>Building Decarbonization Audit </a:t>
            </a:r>
            <a:r>
              <a:rPr lang="en-US" sz="2400" dirty="0">
                <a:latin typeface="Calibri" panose="020F0502020204030204" pitchFamily="34" charset="0"/>
                <a:ea typeface="Calibri" panose="020F0502020204030204" pitchFamily="34" charset="0"/>
                <a:cs typeface="Calibri" panose="020F0502020204030204" pitchFamily="34" charset="0"/>
              </a:rPr>
              <a:t>- On-site technical assessment and project investment analysis of opportunities for building decarbonization improvements, including energy efficiency; beneficial electrification; building operations; and on-site renewable energy</a:t>
            </a:r>
          </a:p>
          <a:p>
            <a:pPr marL="347663" indent="-347663">
              <a:spcBef>
                <a:spcPts val="600"/>
              </a:spcBef>
              <a:buClr>
                <a:schemeClr val="tx1"/>
              </a:buClr>
              <a:buSzPct val="100000"/>
              <a:buFont typeface="+mj-lt"/>
              <a:buAutoNum type="arabicPeriod"/>
            </a:pPr>
            <a:r>
              <a:rPr lang="en-US" sz="2400" b="1" dirty="0">
                <a:latin typeface="Calibri" panose="020F0502020204030204" pitchFamily="34" charset="0"/>
                <a:ea typeface="Calibri" panose="020F0502020204030204" pitchFamily="34" charset="0"/>
                <a:cs typeface="Calibri" panose="020F0502020204030204" pitchFamily="34" charset="0"/>
              </a:rPr>
              <a:t>Policy &amp; Regulation Review</a:t>
            </a:r>
            <a:r>
              <a:rPr lang="en-US" sz="2400" dirty="0">
                <a:latin typeface="Calibri" panose="020F0502020204030204" pitchFamily="34" charset="0"/>
                <a:ea typeface="Calibri" panose="020F0502020204030204" pitchFamily="34" charset="0"/>
                <a:cs typeface="Calibri" panose="020F0502020204030204" pitchFamily="34" charset="0"/>
              </a:rPr>
              <a:t> - Evaluation of current and planned government policies and regulations that encourage building decarbonization, penalize poor building energy or emissions performance, or restrict building system replacements and improvements.</a:t>
            </a:r>
          </a:p>
          <a:p>
            <a:pPr marL="347663" indent="-347663">
              <a:spcBef>
                <a:spcPts val="600"/>
              </a:spcBef>
              <a:buClr>
                <a:schemeClr val="tx1"/>
              </a:buClr>
              <a:buSzPct val="100000"/>
              <a:buFont typeface="+mj-lt"/>
              <a:buAutoNum type="arabicPeriod"/>
            </a:pPr>
            <a:r>
              <a:rPr lang="en-US" sz="2400" b="1" dirty="0">
                <a:latin typeface="Calibri" panose="020F0502020204030204" pitchFamily="34" charset="0"/>
                <a:ea typeface="Calibri" panose="020F0502020204030204" pitchFamily="34" charset="0"/>
                <a:cs typeface="Calibri" panose="020F0502020204030204" pitchFamily="34" charset="0"/>
              </a:rPr>
              <a:t>Financial Incentives Review </a:t>
            </a:r>
            <a:r>
              <a:rPr lang="en-US" sz="2400" dirty="0">
                <a:latin typeface="Calibri" panose="020F0502020204030204" pitchFamily="34" charset="0"/>
                <a:ea typeface="Calibri" panose="020F0502020204030204" pitchFamily="34" charset="0"/>
                <a:cs typeface="Calibri" panose="020F0502020204030204" pitchFamily="34" charset="0"/>
              </a:rPr>
              <a:t>- Evaluation of utility and government financial incentives and rebates to support investment in building decarbonization measures for new construction, building renovation, retrofit and replacement projects.</a:t>
            </a:r>
          </a:p>
          <a:p>
            <a:pPr marL="347663" indent="-347663">
              <a:spcBef>
                <a:spcPts val="600"/>
              </a:spcBef>
              <a:buClr>
                <a:schemeClr val="tx1"/>
              </a:buClr>
              <a:buSzPct val="100000"/>
              <a:buFont typeface="+mj-lt"/>
              <a:buAutoNum type="arabicPeriod"/>
            </a:pPr>
            <a:r>
              <a:rPr lang="en-US" sz="2400" b="1" dirty="0">
                <a:latin typeface="Calibri" panose="020F0502020204030204" pitchFamily="34" charset="0"/>
                <a:ea typeface="Calibri" panose="020F0502020204030204" pitchFamily="34" charset="0"/>
                <a:cs typeface="Calibri" panose="020F0502020204030204" pitchFamily="34" charset="0"/>
              </a:rPr>
              <a:t>Emission Reduction Roadmap </a:t>
            </a:r>
            <a:r>
              <a:rPr lang="en-US" sz="2400" dirty="0">
                <a:latin typeface="Calibri" panose="020F0502020204030204" pitchFamily="34" charset="0"/>
                <a:ea typeface="Calibri" panose="020F0502020204030204" pitchFamily="34" charset="0"/>
                <a:cs typeface="Calibri" panose="020F0502020204030204" pitchFamily="34" charset="0"/>
              </a:rPr>
              <a:t>- Development of a short-term plan for implementing building decarbonization measures aligned with regulatory requirements, emission reduction targets and equipment replacement schedules.</a:t>
            </a:r>
          </a:p>
          <a:p>
            <a:pPr marL="347663" indent="-347663">
              <a:spcBef>
                <a:spcPts val="600"/>
              </a:spcBef>
              <a:buClr>
                <a:schemeClr val="tx1"/>
              </a:buClr>
              <a:buSzPct val="100000"/>
              <a:buFont typeface="+mj-lt"/>
              <a:buAutoNum type="arabicPeriod"/>
            </a:pPr>
            <a:r>
              <a:rPr lang="en-US" sz="2400" b="1" dirty="0">
                <a:latin typeface="Calibri" panose="020F0502020204030204" pitchFamily="34" charset="0"/>
                <a:ea typeface="Calibri" panose="020F0502020204030204" pitchFamily="34" charset="0"/>
                <a:cs typeface="Calibri" panose="020F0502020204030204" pitchFamily="34" charset="0"/>
              </a:rPr>
              <a:t>Facility Capital Planning </a:t>
            </a:r>
            <a:r>
              <a:rPr lang="en-US" sz="2400" dirty="0">
                <a:latin typeface="Calibri" panose="020F0502020204030204" pitchFamily="34" charset="0"/>
                <a:ea typeface="Calibri" panose="020F0502020204030204" pitchFamily="34" charset="0"/>
                <a:cs typeface="Calibri" panose="020F0502020204030204" pitchFamily="34" charset="0"/>
              </a:rPr>
              <a:t>- A short-term plan that identifies future capital projects and equipment purchases, a projected schedule for implementation, any implementation dependencies and options for financing the plan.</a:t>
            </a:r>
          </a:p>
        </p:txBody>
      </p:sp>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Project Planning Practices</a:t>
            </a:r>
          </a:p>
        </p:txBody>
      </p:sp>
      <p:sp>
        <p:nvSpPr>
          <p:cNvPr id="3" name="TextBox 2">
            <a:extLst>
              <a:ext uri="{FF2B5EF4-FFF2-40B4-BE49-F238E27FC236}">
                <a16:creationId xmlns:a16="http://schemas.microsoft.com/office/drawing/2014/main" id="{D6712328-7485-FDA7-D8D1-4EC2E388E254}"/>
              </a:ext>
            </a:extLst>
          </p:cNvPr>
          <p:cNvSpPr txBox="1"/>
          <p:nvPr/>
        </p:nvSpPr>
        <p:spPr>
          <a:xfrm>
            <a:off x="7433031" y="6187527"/>
            <a:ext cx="4297680" cy="461665"/>
          </a:xfrm>
          <a:prstGeom prst="rect">
            <a:avLst/>
          </a:prstGeom>
          <a:solidFill>
            <a:srgbClr val="0070C0"/>
          </a:solidFill>
        </p:spPr>
        <p:txBody>
          <a:bodyPr wrap="square">
            <a:spAutoFit/>
          </a:bodyPr>
          <a:lstStyle/>
          <a:p>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Note:  Record your rankings (1-5)</a:t>
            </a:r>
            <a:endParaRPr lang="en-US" sz="2400" dirty="0">
              <a:solidFill>
                <a:schemeClr val="bg1"/>
              </a:solidFill>
            </a:endParaRPr>
          </a:p>
        </p:txBody>
      </p:sp>
      <p:sp>
        <p:nvSpPr>
          <p:cNvPr id="4" name="TextBox 3">
            <a:extLst>
              <a:ext uri="{FF2B5EF4-FFF2-40B4-BE49-F238E27FC236}">
                <a16:creationId xmlns:a16="http://schemas.microsoft.com/office/drawing/2014/main" id="{33C14140-9AB6-12F8-6B31-7CEF0790585C}"/>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49459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3" name="Picture 2">
            <a:extLst>
              <a:ext uri="{FF2B5EF4-FFF2-40B4-BE49-F238E27FC236}">
                <a16:creationId xmlns:a16="http://schemas.microsoft.com/office/drawing/2014/main" id="{4CA81E3A-11F9-6767-FD13-E13F6BED3788}"/>
              </a:ext>
            </a:extLst>
          </p:cNvPr>
          <p:cNvPicPr>
            <a:picLocks noChangeAspect="1"/>
          </p:cNvPicPr>
          <p:nvPr/>
        </p:nvPicPr>
        <p:blipFill>
          <a:blip r:embed="rId3"/>
          <a:stretch>
            <a:fillRect/>
          </a:stretch>
        </p:blipFill>
        <p:spPr>
          <a:xfrm>
            <a:off x="483500" y="1825025"/>
            <a:ext cx="10885540" cy="4492853"/>
          </a:xfrm>
          <a:prstGeom prst="rect">
            <a:avLst/>
          </a:prstGeom>
        </p:spPr>
      </p:pic>
      <p:sp>
        <p:nvSpPr>
          <p:cNvPr id="6" name="TextBox 5">
            <a:extLst>
              <a:ext uri="{FF2B5EF4-FFF2-40B4-BE49-F238E27FC236}">
                <a16:creationId xmlns:a16="http://schemas.microsoft.com/office/drawing/2014/main" id="{483DC0F1-9A1D-8392-23ED-44CE36CF922D}"/>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50723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Project Development Practices</a:t>
            </a:r>
          </a:p>
        </p:txBody>
      </p:sp>
      <p:sp>
        <p:nvSpPr>
          <p:cNvPr id="3" name="Content Placeholder 3">
            <a:extLst>
              <a:ext uri="{FF2B5EF4-FFF2-40B4-BE49-F238E27FC236}">
                <a16:creationId xmlns:a16="http://schemas.microsoft.com/office/drawing/2014/main" id="{DC0DE5DE-51C5-0E0A-93D5-B1D63E744232}"/>
              </a:ext>
            </a:extLst>
          </p:cNvPr>
          <p:cNvSpPr txBox="1">
            <a:spLocks/>
          </p:cNvSpPr>
          <p:nvPr/>
        </p:nvSpPr>
        <p:spPr>
          <a:xfrm>
            <a:off x="446049" y="1578902"/>
            <a:ext cx="11349711" cy="5039810"/>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spcBef>
                <a:spcPts val="0"/>
              </a:spcBef>
              <a:spcAft>
                <a:spcPts val="0"/>
              </a:spcAft>
              <a:buClr>
                <a:schemeClr val="tx1"/>
              </a:buClr>
              <a:buFont typeface="+mj-lt"/>
              <a:buAutoNum type="arabicPeriod" startAt="6"/>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Integrated Project Delivery</a:t>
            </a:r>
            <a:r>
              <a:rPr lang="en-US"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new construction and building renovation design and delivery method that leverages the involvement of project participants and stakeholders through all phases of design, fabrication, construction, commissioning, and building operation.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tx1"/>
              </a:buClr>
              <a:buFont typeface="+mj-lt"/>
              <a:buAutoNum type="arabicPeriod" startAt="6"/>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Building Energy Modeling</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computer simulation of a building used to estimate building heating, cooling and process loads on an hourly basis and determine predicted energy and indoor environmental performance based on building system and equipment selection.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tx1"/>
              </a:buClr>
              <a:buFont typeface="+mj-lt"/>
              <a:buAutoNum type="arabicPeriod" startAt="6"/>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Life-Cycle Cost Analysis</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method for economic evaluation of the total costs and savings of alternative building and system designs for construction, renovation, and equipment replacements over the entire building life cycle.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tx1"/>
              </a:buClr>
              <a:buFont typeface="+mj-lt"/>
              <a:buAutoNum type="arabicPeriod" startAt="6"/>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Building Life-Cycle Emissions Assessment</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method that quantifies the environmental impact of a building throughout its entire life cycle, including aspects such as energy and water use, greenhouse gas emissions, habitat destruction, resource depletion, and toxic emissions.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tx1"/>
              </a:buClr>
              <a:buFont typeface="+mj-lt"/>
              <a:buAutoNum type="arabicPeriod" startAt="6"/>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Building Information Management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process supported by various tools, technologies, processes, and policies involving the generation and management of digital representations of the physical and functional characteristics of facilities.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4F8954-5744-E6A7-6E4C-43F503E2E9CA}"/>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418927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10" name="Picture 9">
            <a:extLst>
              <a:ext uri="{FF2B5EF4-FFF2-40B4-BE49-F238E27FC236}">
                <a16:creationId xmlns:a16="http://schemas.microsoft.com/office/drawing/2014/main" id="{D24E6225-9A74-D82F-C2F6-1C25502854D5}"/>
              </a:ext>
            </a:extLst>
          </p:cNvPr>
          <p:cNvPicPr>
            <a:picLocks noChangeAspect="1"/>
          </p:cNvPicPr>
          <p:nvPr/>
        </p:nvPicPr>
        <p:blipFill>
          <a:blip r:embed="rId3"/>
          <a:stretch>
            <a:fillRect/>
          </a:stretch>
        </p:blipFill>
        <p:spPr>
          <a:xfrm>
            <a:off x="479503" y="1807210"/>
            <a:ext cx="10813113" cy="4227830"/>
          </a:xfrm>
          <a:prstGeom prst="rect">
            <a:avLst/>
          </a:prstGeom>
          <a:ln>
            <a:solidFill>
              <a:schemeClr val="accent1"/>
            </a:solidFill>
          </a:ln>
        </p:spPr>
      </p:pic>
      <p:sp>
        <p:nvSpPr>
          <p:cNvPr id="4" name="TextBox 3">
            <a:extLst>
              <a:ext uri="{FF2B5EF4-FFF2-40B4-BE49-F238E27FC236}">
                <a16:creationId xmlns:a16="http://schemas.microsoft.com/office/drawing/2014/main" id="{4ED3EE77-D8E7-69D1-0268-78F76FA94331}"/>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12479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Construction and Renovation Practices</a:t>
            </a:r>
          </a:p>
        </p:txBody>
      </p:sp>
      <p:sp>
        <p:nvSpPr>
          <p:cNvPr id="4" name="Content Placeholder 3">
            <a:extLst>
              <a:ext uri="{FF2B5EF4-FFF2-40B4-BE49-F238E27FC236}">
                <a16:creationId xmlns:a16="http://schemas.microsoft.com/office/drawing/2014/main" id="{EEDF1DB0-9A70-242B-2E01-CC9D1F9B358B}"/>
              </a:ext>
            </a:extLst>
          </p:cNvPr>
          <p:cNvSpPr txBox="1">
            <a:spLocks/>
          </p:cNvSpPr>
          <p:nvPr/>
        </p:nvSpPr>
        <p:spPr>
          <a:xfrm>
            <a:off x="446049" y="1578902"/>
            <a:ext cx="10572471" cy="5039810"/>
          </a:xfrm>
          <a:prstGeom prst="rect">
            <a:avLst/>
          </a:prstGeom>
        </p:spPr>
        <p:txBody>
          <a:bodyPr>
            <a:normAutofit lnSpcReduction="1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00" marR="0" lvl="0" indent="-635000">
              <a:spcBef>
                <a:spcPts val="0"/>
              </a:spcBef>
              <a:spcAft>
                <a:spcPts val="0"/>
              </a:spcAft>
              <a:buClr>
                <a:schemeClr val="tx1"/>
              </a:buClr>
              <a:buFont typeface="+mj-lt"/>
              <a:buAutoNum type="arabicPeriod" startAt="11"/>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Building Material Reuse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Reuse of existing construction elements and materials without reprocessing and the repurposing existing building structures for new uses (adaptive reuse).</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00" marR="0" lvl="0" indent="-635000">
              <a:spcBef>
                <a:spcPts val="0"/>
              </a:spcBef>
              <a:spcAft>
                <a:spcPts val="0"/>
              </a:spcAft>
              <a:buClr>
                <a:schemeClr val="tx1"/>
              </a:buClr>
              <a:buFont typeface="+mj-lt"/>
              <a:buAutoNum type="arabicPeriod" startAt="11"/>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Prefabrication &amp; Modular Construction</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manufacturing of building construction elements off-site and assembling them on-site, often through modular construction methods using standardized modules.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00" marR="0" lvl="0" indent="-635000">
              <a:spcBef>
                <a:spcPts val="0"/>
              </a:spcBef>
              <a:spcAft>
                <a:spcPts val="0"/>
              </a:spcAft>
              <a:buClr>
                <a:schemeClr val="tx1"/>
              </a:buClr>
              <a:buFont typeface="+mj-lt"/>
              <a:buAutoNum type="arabicPeriod" startAt="11"/>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Low Carbon Building Materials</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Materials used in construction with a low carbon footprint in terms of greenhouse gas emissions generated during their manufacturing, transportation, installation, maintenance, and disposal.</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00" marR="0" lvl="0" indent="-635000">
              <a:spcBef>
                <a:spcPts val="0"/>
              </a:spcBef>
              <a:spcAft>
                <a:spcPts val="0"/>
              </a:spcAft>
              <a:buClr>
                <a:schemeClr val="tx1"/>
              </a:buClr>
              <a:buFont typeface="+mj-lt"/>
              <a:buAutoNum type="arabicPeriod" startAt="11"/>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Low GWP Refrigerants</a:t>
            </a:r>
            <a:r>
              <a:rPr lang="en-US"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Refrigerants used in HVAC/R equipment with low relative global warming potential, such as natural refrigerants, hydrocarbons, </a:t>
            </a:r>
            <a:r>
              <a:rPr lang="en-US" sz="2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hydrofluoroolefins</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(HFOs), and some hydrofluorocarbons (HFCs).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00" marR="0" lvl="0" indent="-635000">
              <a:spcBef>
                <a:spcPts val="0"/>
              </a:spcBef>
              <a:spcAft>
                <a:spcPts val="0"/>
              </a:spcAft>
              <a:buClr>
                <a:schemeClr val="tx1"/>
              </a:buClr>
              <a:buFont typeface="+mj-lt"/>
              <a:buAutoNum type="arabicPeriod" startAt="11"/>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Construction Material Waste Reduction</a:t>
            </a:r>
            <a:r>
              <a:rPr lang="en-US"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Diverting construction and demolition materials from disposal by using recycled products, practicing source reduction, preserving existing structures, salvaging construction structures, and reusing existing materials.</a:t>
            </a:r>
          </a:p>
        </p:txBody>
      </p:sp>
      <p:sp>
        <p:nvSpPr>
          <p:cNvPr id="3" name="TextBox 2">
            <a:extLst>
              <a:ext uri="{FF2B5EF4-FFF2-40B4-BE49-F238E27FC236}">
                <a16:creationId xmlns:a16="http://schemas.microsoft.com/office/drawing/2014/main" id="{8B638943-F859-D047-8920-65816A351951}"/>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5700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3" name="Picture 2">
            <a:extLst>
              <a:ext uri="{FF2B5EF4-FFF2-40B4-BE49-F238E27FC236}">
                <a16:creationId xmlns:a16="http://schemas.microsoft.com/office/drawing/2014/main" id="{A7DAA1B6-0CB8-0B91-7E45-BF4A85A83E5B}"/>
              </a:ext>
            </a:extLst>
          </p:cNvPr>
          <p:cNvPicPr>
            <a:picLocks noChangeAspect="1"/>
          </p:cNvPicPr>
          <p:nvPr/>
        </p:nvPicPr>
        <p:blipFill>
          <a:blip r:embed="rId3"/>
          <a:stretch>
            <a:fillRect/>
          </a:stretch>
        </p:blipFill>
        <p:spPr>
          <a:xfrm>
            <a:off x="479503" y="1852930"/>
            <a:ext cx="11202893" cy="4380230"/>
          </a:xfrm>
          <a:prstGeom prst="rect">
            <a:avLst/>
          </a:prstGeom>
          <a:ln>
            <a:solidFill>
              <a:schemeClr val="accent1"/>
            </a:solidFill>
          </a:ln>
        </p:spPr>
      </p:pic>
      <p:sp>
        <p:nvSpPr>
          <p:cNvPr id="6" name="TextBox 5">
            <a:extLst>
              <a:ext uri="{FF2B5EF4-FFF2-40B4-BE49-F238E27FC236}">
                <a16:creationId xmlns:a16="http://schemas.microsoft.com/office/drawing/2014/main" id="{6C7A29ED-06EF-2EC5-73BD-2F189EB2F8EB}"/>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4271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46049" y="66606"/>
            <a:ext cx="11195823"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Building Decarbonization Measures</a:t>
            </a:r>
          </a:p>
        </p:txBody>
      </p:sp>
      <p:sp>
        <p:nvSpPr>
          <p:cNvPr id="4" name="Content Placeholder 1">
            <a:extLst>
              <a:ext uri="{FF2B5EF4-FFF2-40B4-BE49-F238E27FC236}">
                <a16:creationId xmlns:a16="http://schemas.microsoft.com/office/drawing/2014/main" id="{A6D144E3-D72D-F817-755C-FFE3243CB3EE}"/>
              </a:ext>
            </a:extLst>
          </p:cNvPr>
          <p:cNvSpPr>
            <a:spLocks noGrp="1"/>
          </p:cNvSpPr>
          <p:nvPr>
            <p:ph idx="1"/>
          </p:nvPr>
        </p:nvSpPr>
        <p:spPr>
          <a:xfrm>
            <a:off x="446048" y="1753456"/>
            <a:ext cx="11195823" cy="4844909"/>
          </a:xfrm>
        </p:spPr>
        <p:txBody>
          <a:bodyPr>
            <a:normAutofit/>
          </a:bodyPr>
          <a:lstStyle/>
          <a:p>
            <a:pPr>
              <a:buClr>
                <a:schemeClr val="tx1"/>
              </a:buClr>
            </a:pPr>
            <a:r>
              <a:rPr lang="en-US" dirty="0">
                <a:latin typeface="Calibri" panose="020F0502020204030204" pitchFamily="34" charset="0"/>
                <a:cs typeface="Calibri" panose="020F0502020204030204" pitchFamily="34" charset="0"/>
              </a:rPr>
              <a:t>Passive Efficiency</a:t>
            </a:r>
          </a:p>
          <a:p>
            <a:pPr lvl="1">
              <a:buClr>
                <a:schemeClr val="tx1"/>
              </a:buClr>
            </a:pPr>
            <a:r>
              <a:rPr lang="en-US" dirty="0">
                <a:latin typeface="Calibri" panose="020F0502020204030204" pitchFamily="34" charset="0"/>
                <a:cs typeface="Calibri" panose="020F0502020204030204" pitchFamily="34" charset="0"/>
              </a:rPr>
              <a:t>Building thermal envelope; building fenestration; building shading; building surface reflectivity; natural ventilation and thermal management</a:t>
            </a:r>
          </a:p>
          <a:p>
            <a:pPr marL="457200" lvl="1" indent="0">
              <a:buClr>
                <a:schemeClr val="tx1"/>
              </a:buClr>
              <a:buNone/>
            </a:pPr>
            <a:endParaRPr lang="en-US" sz="800" dirty="0">
              <a:latin typeface="Calibri" panose="020F0502020204030204" pitchFamily="34" charset="0"/>
              <a:cs typeface="Calibri" panose="020F0502020204030204" pitchFamily="34" charset="0"/>
            </a:endParaRPr>
          </a:p>
          <a:p>
            <a:pPr>
              <a:buClr>
                <a:schemeClr val="tx1"/>
              </a:buClr>
            </a:pPr>
            <a:r>
              <a:rPr lang="en-US" dirty="0">
                <a:latin typeface="Calibri" panose="020F0502020204030204" pitchFamily="34" charset="0"/>
                <a:cs typeface="Calibri" panose="020F0502020204030204" pitchFamily="34" charset="0"/>
              </a:rPr>
              <a:t>Active Efficiency</a:t>
            </a:r>
          </a:p>
          <a:p>
            <a:pPr lvl="1">
              <a:buClr>
                <a:schemeClr val="tx1"/>
              </a:buClr>
            </a:pPr>
            <a:r>
              <a:rPr lang="en-US" dirty="0">
                <a:latin typeface="Calibri" panose="020F0502020204030204" pitchFamily="34" charset="0"/>
                <a:cs typeface="Calibri" panose="020F0502020204030204" pitchFamily="34" charset="0"/>
              </a:rPr>
              <a:t>High-performance HVAC equipment; beneficial electrification; building management and control systems; lighting and plug-load management; water conservation</a:t>
            </a:r>
          </a:p>
        </p:txBody>
      </p:sp>
      <p:sp>
        <p:nvSpPr>
          <p:cNvPr id="6" name="TextBox 5">
            <a:extLst>
              <a:ext uri="{FF2B5EF4-FFF2-40B4-BE49-F238E27FC236}">
                <a16:creationId xmlns:a16="http://schemas.microsoft.com/office/drawing/2014/main" id="{B72112F6-2A2F-0CD1-6A0A-2875B7CE2F72}"/>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224384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Passive Efficiency Measures</a:t>
            </a:r>
          </a:p>
        </p:txBody>
      </p:sp>
      <p:sp>
        <p:nvSpPr>
          <p:cNvPr id="3" name="Content Placeholder 3">
            <a:extLst>
              <a:ext uri="{FF2B5EF4-FFF2-40B4-BE49-F238E27FC236}">
                <a16:creationId xmlns:a16="http://schemas.microsoft.com/office/drawing/2014/main" id="{A15B00BF-5CE3-D5E0-1BD7-6928838DDA10}"/>
              </a:ext>
            </a:extLst>
          </p:cNvPr>
          <p:cNvSpPr txBox="1">
            <a:spLocks/>
          </p:cNvSpPr>
          <p:nvPr/>
        </p:nvSpPr>
        <p:spPr>
          <a:xfrm>
            <a:off x="446049" y="1578902"/>
            <a:ext cx="10328631" cy="5039810"/>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marR="0" lvl="0" indent="-573088">
              <a:spcBef>
                <a:spcPts val="0"/>
              </a:spcBef>
              <a:spcAft>
                <a:spcPts val="0"/>
              </a:spcAft>
              <a:buClr>
                <a:schemeClr val="tx1"/>
              </a:buClr>
              <a:buFont typeface="+mj-lt"/>
              <a:buAutoNum type="arabicPeriod" startAt="16"/>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Thermal Envelope</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The design and selection of materials for a building’s physical barrier between the external environment and internal conditioned space to reduce energy consumption and improve building resiliency.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spcBef>
                <a:spcPts val="0"/>
              </a:spcBef>
              <a:spcAft>
                <a:spcPts val="0"/>
              </a:spcAft>
              <a:buClr>
                <a:schemeClr val="tx1"/>
              </a:buClr>
              <a:buFont typeface="+mj-lt"/>
              <a:buAutoNum type="arabicPeriod" startAt="16"/>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Fenestration </a:t>
            </a:r>
            <a:r>
              <a:rPr lang="en-US" sz="2200" dirty="0">
                <a:effectLst/>
                <a:latin typeface="Calibri" panose="020F0502020204030204" pitchFamily="34" charset="0"/>
                <a:ea typeface="Calibri" panose="020F0502020204030204" pitchFamily="34" charset="0"/>
                <a:cs typeface="Calibri" panose="020F0502020204030204" pitchFamily="34" charset="0"/>
              </a:rPr>
              <a:t>- Proper design, selection, and installation of windows and skylights to minimize heating, cooling, and lighting energy use while improving comfort for building occupants.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spcBef>
                <a:spcPts val="0"/>
              </a:spcBef>
              <a:spcAft>
                <a:spcPts val="0"/>
              </a:spcAft>
              <a:buClr>
                <a:schemeClr val="tx1"/>
              </a:buClr>
              <a:buFont typeface="+mj-lt"/>
              <a:buAutoNum type="arabicPeriod" startAt="16"/>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Shading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use of natural habitat or artificial devices to control the amount of sunlight entering a building, reducing its cooling requirements, and improving natural lighting quality.</a:t>
            </a:r>
          </a:p>
          <a:p>
            <a:pPr marL="573088" marR="0" lvl="0" indent="-573088">
              <a:spcBef>
                <a:spcPts val="0"/>
              </a:spcBef>
              <a:spcAft>
                <a:spcPts val="0"/>
              </a:spcAft>
              <a:buClr>
                <a:schemeClr val="tx1"/>
              </a:buClr>
              <a:buFont typeface="+mj-lt"/>
              <a:buAutoNum type="arabicPeriod" startAt="16"/>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Surface Reflectivity</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ability of a building’s surface to reflect sunlight and heat, reducing heat flow from the roof into the occupied space and improving comfort and safety in buildings without air conditioning.</a:t>
            </a:r>
          </a:p>
          <a:p>
            <a:pPr marL="573088" marR="0" lvl="0" indent="-573088">
              <a:spcBef>
                <a:spcPts val="0"/>
              </a:spcBef>
              <a:spcAft>
                <a:spcPts val="0"/>
              </a:spcAft>
              <a:buClr>
                <a:schemeClr val="tx1"/>
              </a:buClr>
              <a:buFont typeface="+mj-lt"/>
              <a:buAutoNum type="arabicPeriod" startAt="16"/>
            </a:pPr>
            <a:r>
              <a:rPr lang="en-US" sz="2200" b="1" dirty="0">
                <a:effectLst/>
                <a:latin typeface="Calibri" panose="020F0502020204030204" pitchFamily="34" charset="0"/>
                <a:ea typeface="Calibri" panose="020F0502020204030204" pitchFamily="34" charset="0"/>
                <a:cs typeface="Calibri" panose="020F0502020204030204" pitchFamily="34" charset="0"/>
              </a:rPr>
              <a:t>Natural Ventilation and Thermal Management</a:t>
            </a:r>
            <a:r>
              <a:rPr lang="en-US" sz="2200" dirty="0">
                <a:latin typeface="Calibri" panose="020F0502020204030204" pitchFamily="34" charset="0"/>
                <a:ea typeface="Calibri" panose="020F0502020204030204" pitchFamily="34" charset="0"/>
                <a:cs typeface="Times New Roman" panose="02020603050405020304" pitchFamily="18" charset="0"/>
              </a:rPr>
              <a:t> -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process of using natural forces of wind and thermal buoyancy to deliver fresh air into buildings to improve indoor environmental quality and reduce energy consumption.</a:t>
            </a:r>
          </a:p>
        </p:txBody>
      </p:sp>
      <p:sp>
        <p:nvSpPr>
          <p:cNvPr id="4" name="TextBox 3">
            <a:extLst>
              <a:ext uri="{FF2B5EF4-FFF2-40B4-BE49-F238E27FC236}">
                <a16:creationId xmlns:a16="http://schemas.microsoft.com/office/drawing/2014/main" id="{16C35C52-4BC9-DF0C-F697-1CB62F03DC43}"/>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07041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4" name="Picture 3">
            <a:extLst>
              <a:ext uri="{FF2B5EF4-FFF2-40B4-BE49-F238E27FC236}">
                <a16:creationId xmlns:a16="http://schemas.microsoft.com/office/drawing/2014/main" id="{CC45B8F1-039E-07EE-F380-19D2980EA88A}"/>
              </a:ext>
            </a:extLst>
          </p:cNvPr>
          <p:cNvPicPr>
            <a:picLocks noChangeAspect="1"/>
          </p:cNvPicPr>
          <p:nvPr/>
        </p:nvPicPr>
        <p:blipFill>
          <a:blip r:embed="rId3"/>
          <a:stretch>
            <a:fillRect/>
          </a:stretch>
        </p:blipFill>
        <p:spPr>
          <a:xfrm>
            <a:off x="617384" y="2219159"/>
            <a:ext cx="10957232" cy="3798273"/>
          </a:xfrm>
          <a:prstGeom prst="rect">
            <a:avLst/>
          </a:prstGeom>
          <a:ln>
            <a:solidFill>
              <a:schemeClr val="accent1"/>
            </a:solidFill>
          </a:ln>
        </p:spPr>
      </p:pic>
      <p:sp>
        <p:nvSpPr>
          <p:cNvPr id="6" name="TextBox 5">
            <a:extLst>
              <a:ext uri="{FF2B5EF4-FFF2-40B4-BE49-F238E27FC236}">
                <a16:creationId xmlns:a16="http://schemas.microsoft.com/office/drawing/2014/main" id="{915A4759-D3DA-53EB-9400-8E67D2006D0E}"/>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01086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40F88-96C1-1FE7-F49B-709F8CD7CCE3}"/>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Content Placeholder 1">
            <a:extLst>
              <a:ext uri="{FF2B5EF4-FFF2-40B4-BE49-F238E27FC236}">
                <a16:creationId xmlns:a16="http://schemas.microsoft.com/office/drawing/2014/main" id="{EDBA31AC-1068-DEB8-0987-2D211DD363E6}"/>
              </a:ext>
            </a:extLst>
          </p:cNvPr>
          <p:cNvSpPr>
            <a:spLocks noGrp="1"/>
          </p:cNvSpPr>
          <p:nvPr>
            <p:ph idx="1"/>
          </p:nvPr>
        </p:nvSpPr>
        <p:spPr>
          <a:xfrm>
            <a:off x="518159" y="1698178"/>
            <a:ext cx="11582400" cy="4801866"/>
          </a:xfrm>
        </p:spPr>
        <p:txBody>
          <a:bodyPr>
            <a:noAutofit/>
          </a:bodyPr>
          <a:lstStyle/>
          <a:p>
            <a:pPr marL="347663" indent="-347663">
              <a:lnSpc>
                <a:spcPct val="100000"/>
              </a:lnSpc>
              <a:spcBef>
                <a:spcPts val="1200"/>
              </a:spcBef>
              <a:buClr>
                <a:schemeClr val="tx2"/>
              </a:buClr>
            </a:pPr>
            <a:r>
              <a:rPr lang="en-US" sz="2400" dirty="0">
                <a:effectLst/>
                <a:latin typeface="Calibri" panose="020F0502020204030204" pitchFamily="34" charset="0"/>
              </a:rPr>
              <a:t>The Building Decarbonization Strategy Game was developed by the ASHRAE Taskforce for Building Decarbonization as a fun, interactive group educational activity to learn about industry drivers and best practices in building decarbonization. </a:t>
            </a:r>
          </a:p>
          <a:p>
            <a:pPr marL="347663" indent="-347663">
              <a:lnSpc>
                <a:spcPct val="100000"/>
              </a:lnSpc>
              <a:spcBef>
                <a:spcPts val="1200"/>
              </a:spcBef>
              <a:buClr>
                <a:schemeClr val="tx2"/>
              </a:buClr>
            </a:pPr>
            <a:r>
              <a:rPr lang="en-US" sz="2400" dirty="0">
                <a:effectLst/>
                <a:latin typeface="Calibri" panose="020F0502020204030204" pitchFamily="34" charset="0"/>
              </a:rPr>
              <a:t>During the game, participants working individually (or in teams) first rank 10 </a:t>
            </a:r>
            <a:r>
              <a:rPr lang="en-US" sz="2400" dirty="0">
                <a:latin typeface="Calibri" panose="020F0502020204030204" pitchFamily="34" charset="0"/>
              </a:rPr>
              <a:t>building decarbonization market drivers for based </a:t>
            </a:r>
            <a:r>
              <a:rPr lang="en-US" sz="2400" dirty="0">
                <a:effectLst/>
                <a:latin typeface="Calibri" panose="020F0502020204030204" pitchFamily="34" charset="0"/>
              </a:rPr>
              <a:t>on relative importance.  </a:t>
            </a:r>
          </a:p>
          <a:p>
            <a:pPr marL="347663" indent="-347663">
              <a:lnSpc>
                <a:spcPct val="100000"/>
              </a:lnSpc>
              <a:spcBef>
                <a:spcPts val="1200"/>
              </a:spcBef>
              <a:buClr>
                <a:schemeClr val="tx2"/>
              </a:buClr>
            </a:pPr>
            <a:r>
              <a:rPr lang="en-US" sz="2400" dirty="0">
                <a:effectLst/>
                <a:latin typeface="Calibri" panose="020F0502020204030204" pitchFamily="34" charset="0"/>
              </a:rPr>
              <a:t>Participants then rank 15 building decarbonization practices (related to project design, development, and construction) and 20 decarbonization measures (covering energy efficiency, facility management and renewable energy) based on relative impact.</a:t>
            </a:r>
          </a:p>
          <a:p>
            <a:pPr marL="347663" indent="-347663">
              <a:lnSpc>
                <a:spcPct val="100000"/>
              </a:lnSpc>
              <a:spcBef>
                <a:spcPts val="1200"/>
              </a:spcBef>
              <a:buClr>
                <a:schemeClr val="tx2"/>
              </a:buClr>
            </a:pPr>
            <a:r>
              <a:rPr lang="en-US" sz="2400" dirty="0">
                <a:effectLst/>
                <a:latin typeface="Calibri" panose="020F0502020204030204" pitchFamily="34" charset="0"/>
              </a:rPr>
              <a:t>Participant rankings are compared to rankings from a survey of over 50 ASHRAE building  decarbonization </a:t>
            </a:r>
            <a:r>
              <a:rPr lang="en-US" sz="2400" dirty="0">
                <a:latin typeface="Calibri" panose="020F0502020204030204" pitchFamily="34" charset="0"/>
              </a:rPr>
              <a:t>task force members and t</a:t>
            </a:r>
            <a:r>
              <a:rPr lang="en-US" sz="2400" dirty="0">
                <a:effectLst/>
                <a:latin typeface="Calibri" panose="020F0502020204030204" pitchFamily="34" charset="0"/>
              </a:rPr>
              <a:t>he individual (or team) with the lowest score (i.e., difference in ranking) wins the game...and a prize! </a:t>
            </a:r>
            <a:endParaRPr lang="en-US" sz="2400" dirty="0"/>
          </a:p>
        </p:txBody>
      </p:sp>
      <p:sp>
        <p:nvSpPr>
          <p:cNvPr id="4" name="Slide Number Placeholder 3">
            <a:extLst>
              <a:ext uri="{FF2B5EF4-FFF2-40B4-BE49-F238E27FC236}">
                <a16:creationId xmlns:a16="http://schemas.microsoft.com/office/drawing/2014/main" id="{E9909955-072C-3DBB-E5C5-05E6FEF45FC4}"/>
              </a:ext>
            </a:extLst>
          </p:cNvPr>
          <p:cNvSpPr>
            <a:spLocks noGrp="1"/>
          </p:cNvSpPr>
          <p:nvPr>
            <p:ph type="sldNum" sz="quarter" idx="12"/>
          </p:nvPr>
        </p:nvSpPr>
        <p:spPr/>
        <p:txBody>
          <a:bodyPr/>
          <a:lstStyle/>
          <a:p>
            <a:fld id="{07DEDE4D-DC37-4180-B29E-77B367E2BC86}" type="slidenum">
              <a:rPr lang="en-US" smtClean="0">
                <a:solidFill>
                  <a:prstClr val="black"/>
                </a:solidFill>
              </a:rPr>
              <a:pPr/>
              <a:t>2</a:t>
            </a:fld>
            <a:endParaRPr lang="en-US" dirty="0">
              <a:solidFill>
                <a:prstClr val="black"/>
              </a:solidFill>
            </a:endParaRPr>
          </a:p>
        </p:txBody>
      </p:sp>
      <p:sp>
        <p:nvSpPr>
          <p:cNvPr id="5" name="Title 1">
            <a:extLst>
              <a:ext uri="{FF2B5EF4-FFF2-40B4-BE49-F238E27FC236}">
                <a16:creationId xmlns:a16="http://schemas.microsoft.com/office/drawing/2014/main" id="{3131CB58-C899-0829-34BE-8DE3878CC2E6}"/>
              </a:ext>
            </a:extLst>
          </p:cNvPr>
          <p:cNvSpPr txBox="1">
            <a:spLocks/>
          </p:cNvSpPr>
          <p:nvPr/>
        </p:nvSpPr>
        <p:spPr>
          <a:xfrm>
            <a:off x="479503" y="66606"/>
            <a:ext cx="11340790"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Introduction</a:t>
            </a:r>
          </a:p>
        </p:txBody>
      </p:sp>
      <p:sp>
        <p:nvSpPr>
          <p:cNvPr id="3" name="TextBox 2">
            <a:extLst>
              <a:ext uri="{FF2B5EF4-FFF2-40B4-BE49-F238E27FC236}">
                <a16:creationId xmlns:a16="http://schemas.microsoft.com/office/drawing/2014/main" id="{0C3E2FAB-FF31-BFE8-C4B5-D64B1F749F2F}"/>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41682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Active Efficiency Measures</a:t>
            </a:r>
          </a:p>
        </p:txBody>
      </p:sp>
      <p:sp>
        <p:nvSpPr>
          <p:cNvPr id="4" name="Content Placeholder 3">
            <a:extLst>
              <a:ext uri="{FF2B5EF4-FFF2-40B4-BE49-F238E27FC236}">
                <a16:creationId xmlns:a16="http://schemas.microsoft.com/office/drawing/2014/main" id="{E22C1561-92BF-85C9-B6E1-D9F71EDED34B}"/>
              </a:ext>
            </a:extLst>
          </p:cNvPr>
          <p:cNvSpPr txBox="1">
            <a:spLocks/>
          </p:cNvSpPr>
          <p:nvPr/>
        </p:nvSpPr>
        <p:spPr>
          <a:xfrm>
            <a:off x="386219" y="1520537"/>
            <a:ext cx="11419561" cy="5039810"/>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spcBef>
                <a:spcPts val="0"/>
              </a:spcBef>
              <a:spcAft>
                <a:spcPts val="0"/>
              </a:spcAft>
              <a:buClr>
                <a:schemeClr val="tx1"/>
              </a:buClr>
              <a:buFont typeface="+mj-lt"/>
              <a:buAutoNum type="arabicPeriod" startAt="21"/>
            </a:pPr>
            <a:r>
              <a:rPr lang="en-US" sz="2200" b="1" dirty="0">
                <a:effectLst/>
                <a:latin typeface="Calibri" panose="020F0502020204030204" pitchFamily="34" charset="0"/>
                <a:ea typeface="Calibri" panose="020F0502020204030204" pitchFamily="34" charset="0"/>
                <a:cs typeface="Calibri" panose="020F0502020204030204" pitchFamily="34" charset="0"/>
              </a:rPr>
              <a:t>High Performance HVAC Equipment</a:t>
            </a:r>
            <a:r>
              <a:rPr lang="en-US" sz="2200" dirty="0">
                <a:effectLst/>
                <a:latin typeface="Calibri" panose="020F0502020204030204" pitchFamily="34" charset="0"/>
                <a:ea typeface="Calibri" panose="020F0502020204030204" pitchFamily="34" charset="0"/>
                <a:cs typeface="Calibri" panose="020F0502020204030204" pitchFamily="34" charset="0"/>
              </a:rPr>
              <a:t> - </a:t>
            </a:r>
            <a:r>
              <a:rPr lang="en-US" sz="2200" dirty="0">
                <a:effectLst/>
                <a:latin typeface="Calibri" panose="020F0502020204030204" pitchFamily="34" charset="0"/>
                <a:ea typeface="Calibri" panose="020F0502020204030204" pitchFamily="34" charset="0"/>
                <a:cs typeface="Times New Roman" panose="02020603050405020304" pitchFamily="18" charset="0"/>
              </a:rPr>
              <a:t>Heating, ventilating, and air-conditioning systems designed to provide increased user thermal comfort, improved indoor environmental quality, and result in considerable energy, emissions, and operational cost savings.</a:t>
            </a: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tx1"/>
              </a:buClr>
              <a:buFont typeface="+mj-lt"/>
              <a:buAutoNum type="arabicPeriod" startAt="21"/>
            </a:pPr>
            <a:r>
              <a:rPr lang="en-US" sz="2200" b="1" dirty="0">
                <a:effectLst/>
                <a:latin typeface="Calibri" panose="020F0502020204030204" pitchFamily="34" charset="0"/>
                <a:ea typeface="Calibri" panose="020F0502020204030204" pitchFamily="34" charset="0"/>
                <a:cs typeface="Calibri" panose="020F0502020204030204" pitchFamily="34" charset="0"/>
              </a:rPr>
              <a:t>Beneficial Electrification</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Replacing fossil-fuel systems for space heating, water heating and cooking with highly efficient, cost-effective electric alternatives that reduce greenhouse gas emissions and minimize cost and reliability impacts on the electric grid.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Clr>
                <a:schemeClr val="tx1"/>
              </a:buClr>
              <a:buFont typeface="+mj-lt"/>
              <a:buAutoNum type="arabicPeriod" startAt="21"/>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Management and Control Systems</a:t>
            </a:r>
            <a:r>
              <a:rPr lang="en-US" sz="2200" dirty="0">
                <a:effectLst/>
                <a:latin typeface="Calibri" panose="020F0502020204030204" pitchFamily="34" charset="0"/>
                <a:ea typeface="Calibri" panose="020F0502020204030204" pitchFamily="34" charset="0"/>
                <a:cs typeface="Calibri" panose="020F0502020204030204" pitchFamily="34" charset="0"/>
              </a:rPr>
              <a:t> - </a:t>
            </a:r>
            <a:r>
              <a:rPr lang="en-US" sz="2200" dirty="0">
                <a:effectLst/>
                <a:latin typeface="Calibri" panose="020F0502020204030204" pitchFamily="34" charset="0"/>
                <a:ea typeface="Calibri" panose="020F0502020204030204" pitchFamily="34" charset="0"/>
                <a:cs typeface="Times New Roman" panose="02020603050405020304" pitchFamily="18" charset="0"/>
              </a:rPr>
              <a:t>Computer-based systems installed to control and monitor a building’s electrical and mechanical systems and equipment, such as HVAC, lighting, energy management, fire safety, and security systems.</a:t>
            </a:r>
          </a:p>
          <a:p>
            <a:pPr marL="457200" marR="0" lvl="0" indent="-457200">
              <a:spcBef>
                <a:spcPts val="0"/>
              </a:spcBef>
              <a:spcAft>
                <a:spcPts val="0"/>
              </a:spcAft>
              <a:buClr>
                <a:schemeClr val="tx1"/>
              </a:buClr>
              <a:buFont typeface="+mj-lt"/>
              <a:buAutoNum type="arabicPeriod" startAt="21"/>
            </a:pPr>
            <a:r>
              <a:rPr lang="en-US" sz="2200" b="1" dirty="0">
                <a:effectLst/>
                <a:latin typeface="Calibri" panose="020F0502020204030204" pitchFamily="34" charset="0"/>
                <a:ea typeface="Calibri" panose="020F0502020204030204" pitchFamily="34" charset="0"/>
                <a:cs typeface="Calibri" panose="020F0502020204030204" pitchFamily="34" charset="0"/>
              </a:rPr>
              <a:t>Lighting and Plug-load Management</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Strategies and devices for automatic switching and dimming of general indoor and outdoor lighting and the control of plug loads such as computer monitors, task lighting, coffeemakers, and vending machines to reduce energy consumption.</a:t>
            </a:r>
          </a:p>
          <a:p>
            <a:pPr marL="457200" marR="0" lvl="0" indent="-457200">
              <a:spcBef>
                <a:spcPts val="0"/>
              </a:spcBef>
              <a:spcAft>
                <a:spcPts val="0"/>
              </a:spcAft>
              <a:buClr>
                <a:schemeClr val="tx1"/>
              </a:buClr>
              <a:buFont typeface="+mj-lt"/>
              <a:buAutoNum type="arabicPeriod" startAt="21"/>
            </a:pPr>
            <a:r>
              <a:rPr lang="en-US" sz="2200" b="1" dirty="0">
                <a:effectLst/>
                <a:latin typeface="Calibri" panose="020F0502020204030204" pitchFamily="34" charset="0"/>
                <a:ea typeface="Calibri" panose="020F0502020204030204" pitchFamily="34" charset="0"/>
                <a:cs typeface="Calibri" panose="020F0502020204030204" pitchFamily="34" charset="0"/>
              </a:rPr>
              <a:t>Water Conservation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Reduction in water resources through the installation of high efficiency fixtures, elimination of leaks, water conserving cooling towers, smart irrigation systems, and other actions throughout the life of a building.</a:t>
            </a:r>
          </a:p>
        </p:txBody>
      </p:sp>
      <p:sp>
        <p:nvSpPr>
          <p:cNvPr id="3" name="TextBox 2">
            <a:extLst>
              <a:ext uri="{FF2B5EF4-FFF2-40B4-BE49-F238E27FC236}">
                <a16:creationId xmlns:a16="http://schemas.microsoft.com/office/drawing/2014/main" id="{3815D7CB-AE41-3760-26B6-F1B55D0358EC}"/>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50042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3" name="Picture 2">
            <a:extLst>
              <a:ext uri="{FF2B5EF4-FFF2-40B4-BE49-F238E27FC236}">
                <a16:creationId xmlns:a16="http://schemas.microsoft.com/office/drawing/2014/main" id="{A32D1CA2-0651-36EB-8D66-DC08207B179D}"/>
              </a:ext>
            </a:extLst>
          </p:cNvPr>
          <p:cNvPicPr>
            <a:picLocks noChangeAspect="1"/>
          </p:cNvPicPr>
          <p:nvPr/>
        </p:nvPicPr>
        <p:blipFill>
          <a:blip r:embed="rId3"/>
          <a:stretch>
            <a:fillRect/>
          </a:stretch>
        </p:blipFill>
        <p:spPr>
          <a:xfrm>
            <a:off x="807719" y="2089619"/>
            <a:ext cx="10553193" cy="3747301"/>
          </a:xfrm>
          <a:prstGeom prst="rect">
            <a:avLst/>
          </a:prstGeom>
          <a:ln>
            <a:solidFill>
              <a:schemeClr val="accent1"/>
            </a:solidFill>
          </a:ln>
        </p:spPr>
      </p:pic>
      <p:sp>
        <p:nvSpPr>
          <p:cNvPr id="6" name="TextBox 5">
            <a:extLst>
              <a:ext uri="{FF2B5EF4-FFF2-40B4-BE49-F238E27FC236}">
                <a16:creationId xmlns:a16="http://schemas.microsoft.com/office/drawing/2014/main" id="{07AC8B29-816B-7CC6-7E89-68AE075EFD9C}"/>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92670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46049" y="66606"/>
            <a:ext cx="11195823"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Building Decarbonization Measures</a:t>
            </a:r>
          </a:p>
        </p:txBody>
      </p:sp>
      <p:sp>
        <p:nvSpPr>
          <p:cNvPr id="4" name="Content Placeholder 1">
            <a:extLst>
              <a:ext uri="{FF2B5EF4-FFF2-40B4-BE49-F238E27FC236}">
                <a16:creationId xmlns:a16="http://schemas.microsoft.com/office/drawing/2014/main" id="{A6D144E3-D72D-F817-755C-FFE3243CB3EE}"/>
              </a:ext>
            </a:extLst>
          </p:cNvPr>
          <p:cNvSpPr>
            <a:spLocks noGrp="1"/>
          </p:cNvSpPr>
          <p:nvPr>
            <p:ph idx="1"/>
          </p:nvPr>
        </p:nvSpPr>
        <p:spPr>
          <a:xfrm>
            <a:off x="554185" y="1753456"/>
            <a:ext cx="10679416" cy="4844909"/>
          </a:xfrm>
        </p:spPr>
        <p:txBody>
          <a:bodyPr>
            <a:normAutofit/>
          </a:bodyPr>
          <a:lstStyle/>
          <a:p>
            <a:pPr>
              <a:buClr>
                <a:schemeClr val="tx1"/>
              </a:buClr>
            </a:pPr>
            <a:r>
              <a:rPr lang="en-US" dirty="0">
                <a:latin typeface="Calibri" panose="020F0502020204030204" pitchFamily="34" charset="0"/>
                <a:cs typeface="Calibri" panose="020F0502020204030204" pitchFamily="34" charset="0"/>
              </a:rPr>
              <a:t>Facility Management</a:t>
            </a:r>
          </a:p>
          <a:p>
            <a:pPr lvl="1">
              <a:buClr>
                <a:schemeClr val="tx1"/>
              </a:buClr>
            </a:pPr>
            <a:r>
              <a:rPr lang="en-US" dirty="0">
                <a:latin typeface="Calibri" panose="020F0502020204030204" pitchFamily="34" charset="0"/>
                <a:cs typeface="Calibri" panose="020F0502020204030204" pitchFamily="34" charset="0"/>
              </a:rPr>
              <a:t>Indoor air quality management; refrigerant management; integrated facility management; building retro-commissioning; building education and training</a:t>
            </a:r>
          </a:p>
          <a:p>
            <a:pPr marL="457200" lvl="1" indent="0">
              <a:buClr>
                <a:schemeClr val="tx1"/>
              </a:buClr>
              <a:buNone/>
            </a:pPr>
            <a:endParaRPr lang="en-US" sz="800" dirty="0">
              <a:latin typeface="Calibri" panose="020F0502020204030204" pitchFamily="34" charset="0"/>
              <a:cs typeface="Calibri" panose="020F0502020204030204" pitchFamily="34" charset="0"/>
            </a:endParaRPr>
          </a:p>
          <a:p>
            <a:pPr>
              <a:buClr>
                <a:schemeClr val="tx1"/>
              </a:buClr>
            </a:pPr>
            <a:r>
              <a:rPr lang="en-US" dirty="0">
                <a:latin typeface="Calibri" panose="020F0502020204030204" pitchFamily="34" charset="0"/>
                <a:cs typeface="Calibri" panose="020F0502020204030204" pitchFamily="34" charset="0"/>
              </a:rPr>
              <a:t>Distributed Energy Resources</a:t>
            </a:r>
          </a:p>
          <a:p>
            <a:pPr lvl="1">
              <a:buClr>
                <a:schemeClr val="tx1"/>
              </a:buClr>
            </a:pPr>
            <a:r>
              <a:rPr lang="en-US" dirty="0">
                <a:latin typeface="Calibri" panose="020F0502020204030204" pitchFamily="34" charset="0"/>
                <a:cs typeface="Calibri" panose="020F0502020204030204" pitchFamily="34" charset="0"/>
              </a:rPr>
              <a:t>On-site renewable energy; energy storage systems; managed electric vehicle charging; demand flexibility; off-site renewable energy</a:t>
            </a:r>
          </a:p>
        </p:txBody>
      </p:sp>
      <p:sp>
        <p:nvSpPr>
          <p:cNvPr id="6" name="TextBox 5">
            <a:extLst>
              <a:ext uri="{FF2B5EF4-FFF2-40B4-BE49-F238E27FC236}">
                <a16:creationId xmlns:a16="http://schemas.microsoft.com/office/drawing/2014/main" id="{61FA693A-560B-37A5-02D1-E8A20A1CE7D5}"/>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31637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Facility Management Measures</a:t>
            </a:r>
          </a:p>
        </p:txBody>
      </p:sp>
      <p:sp>
        <p:nvSpPr>
          <p:cNvPr id="3" name="Content Placeholder 3">
            <a:extLst>
              <a:ext uri="{FF2B5EF4-FFF2-40B4-BE49-F238E27FC236}">
                <a16:creationId xmlns:a16="http://schemas.microsoft.com/office/drawing/2014/main" id="{4E6D1DF5-79D7-C0A5-9989-0B4E857E9583}"/>
              </a:ext>
            </a:extLst>
          </p:cNvPr>
          <p:cNvSpPr txBox="1">
            <a:spLocks/>
          </p:cNvSpPr>
          <p:nvPr/>
        </p:nvSpPr>
        <p:spPr>
          <a:xfrm>
            <a:off x="446049" y="1578902"/>
            <a:ext cx="10953471" cy="5039810"/>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28638" marR="0" lvl="0" indent="-514350">
              <a:spcBef>
                <a:spcPts val="0"/>
              </a:spcBef>
              <a:spcAft>
                <a:spcPts val="0"/>
              </a:spcAft>
              <a:buClr>
                <a:schemeClr val="tx1"/>
              </a:buClr>
              <a:buFont typeface="+mj-lt"/>
              <a:buAutoNum type="arabicPeriod" startAt="26"/>
            </a:pPr>
            <a:r>
              <a:rPr lang="en-US" sz="2200" b="1" dirty="0">
                <a:effectLst/>
                <a:latin typeface="Calibri" panose="020F0502020204030204" pitchFamily="34" charset="0"/>
                <a:ea typeface="Calibri" panose="020F0502020204030204" pitchFamily="34" charset="0"/>
                <a:cs typeface="Calibri" panose="020F0502020204030204" pitchFamily="34" charset="0"/>
              </a:rPr>
              <a:t>Indoor Air Quality Management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Designing and operating building systems to provide a comfortable, safe, and healthy environment that reduces common pollutants both within and around buildings.</a:t>
            </a:r>
          </a:p>
          <a:p>
            <a:pPr marL="528638" marR="0" lvl="0" indent="-514350">
              <a:spcBef>
                <a:spcPts val="0"/>
              </a:spcBef>
              <a:spcAft>
                <a:spcPts val="0"/>
              </a:spcAft>
              <a:buClr>
                <a:schemeClr val="tx1"/>
              </a:buClr>
              <a:buFont typeface="+mj-lt"/>
              <a:buAutoNum type="arabicPeriod" startAt="26"/>
            </a:pPr>
            <a:r>
              <a:rPr lang="en-US" sz="2200" b="1" dirty="0">
                <a:effectLst/>
                <a:latin typeface="Calibri" panose="020F0502020204030204" pitchFamily="34" charset="0"/>
                <a:ea typeface="Calibri" panose="020F0502020204030204" pitchFamily="34" charset="0"/>
                <a:cs typeface="Calibri" panose="020F0502020204030204" pitchFamily="34" charset="0"/>
              </a:rPr>
              <a:t>Refrigerant Management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proper handling of high global warming potential refrigerants in HVAC/R equipment to control leakages and ensure their recovery, recycling, and destruction at the end of life.</a:t>
            </a:r>
          </a:p>
          <a:p>
            <a:pPr marL="528638" marR="0" lvl="0" indent="-514350">
              <a:spcBef>
                <a:spcPts val="0"/>
              </a:spcBef>
              <a:spcAft>
                <a:spcPts val="0"/>
              </a:spcAft>
              <a:buClr>
                <a:schemeClr val="tx1"/>
              </a:buClr>
              <a:buFont typeface="+mj-lt"/>
              <a:buAutoNum type="arabicPeriod" startAt="26"/>
            </a:pPr>
            <a:r>
              <a:rPr lang="en-US" sz="2200" b="1" dirty="0">
                <a:effectLst/>
                <a:latin typeface="Calibri" panose="020F0502020204030204" pitchFamily="34" charset="0"/>
                <a:ea typeface="Calibri" panose="020F0502020204030204" pitchFamily="34" charset="0"/>
                <a:cs typeface="Calibri" panose="020F0502020204030204" pitchFamily="34" charset="0"/>
              </a:rPr>
              <a:t>Integrated Facility Management </a:t>
            </a:r>
            <a:r>
              <a:rPr lang="en-US" sz="2200" dirty="0">
                <a:effectLst/>
                <a:latin typeface="Calibri" panose="020F0502020204030204" pitchFamily="34" charset="0"/>
                <a:ea typeface="Calibri" panose="020F0502020204030204" pitchFamily="34" charset="0"/>
                <a:cs typeface="Calibri" panose="020F0502020204030204" pitchFamily="34" charset="0"/>
              </a:rPr>
              <a:t>- The use of advanced technology, systems, and processes to optimize the operations and maintenance of buildings while enhancing sustainability, productivity, and tenant experiences.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28638" marR="0" lvl="0" indent="-514350">
              <a:spcBef>
                <a:spcPts val="0"/>
              </a:spcBef>
              <a:spcAft>
                <a:spcPts val="0"/>
              </a:spcAft>
              <a:buClr>
                <a:schemeClr val="tx1"/>
              </a:buClr>
              <a:buFont typeface="+mj-lt"/>
              <a:buAutoNum type="arabicPeriod" startAt="26"/>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Retro-commissioning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A systematic process applied to existing buildings that have never been properly commissioned to ensure that their systems can be operated and maintained according to the owner’s needs and functional requirements.</a:t>
            </a:r>
          </a:p>
          <a:p>
            <a:pPr marL="528638" marR="0" lvl="0" indent="-514350">
              <a:spcBef>
                <a:spcPts val="0"/>
              </a:spcBef>
              <a:spcAft>
                <a:spcPts val="0"/>
              </a:spcAft>
              <a:buClr>
                <a:schemeClr val="tx1"/>
              </a:buClr>
              <a:buFont typeface="+mj-lt"/>
              <a:buAutoNum type="arabicPeriod" startAt="26"/>
            </a:pPr>
            <a:r>
              <a:rPr lang="en-US" sz="2200" b="1" dirty="0">
                <a:effectLst/>
                <a:latin typeface="Calibri" panose="020F0502020204030204" pitchFamily="34" charset="0"/>
                <a:ea typeface="Calibri" panose="020F0502020204030204" pitchFamily="34" charset="0"/>
                <a:cs typeface="Calibri" panose="020F0502020204030204" pitchFamily="34" charset="0"/>
              </a:rPr>
              <a:t>Building Education and Training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Providing people who occupy, maintain, and operate buildings with the information, tools and strategies needed to optimize the performance of the building’s systems and protect the health and comfort of the building’s occupants.</a:t>
            </a:r>
          </a:p>
        </p:txBody>
      </p:sp>
      <p:sp>
        <p:nvSpPr>
          <p:cNvPr id="4" name="TextBox 3">
            <a:extLst>
              <a:ext uri="{FF2B5EF4-FFF2-40B4-BE49-F238E27FC236}">
                <a16:creationId xmlns:a16="http://schemas.microsoft.com/office/drawing/2014/main" id="{5CD7B659-DCFC-23B8-4DCE-77EC466D17A4}"/>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43595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3" name="Picture 2">
            <a:extLst>
              <a:ext uri="{FF2B5EF4-FFF2-40B4-BE49-F238E27FC236}">
                <a16:creationId xmlns:a16="http://schemas.microsoft.com/office/drawing/2014/main" id="{9E53F7F3-DD1B-81BA-D8C7-5AA84946848E}"/>
              </a:ext>
            </a:extLst>
          </p:cNvPr>
          <p:cNvPicPr>
            <a:picLocks noChangeAspect="1"/>
          </p:cNvPicPr>
          <p:nvPr/>
        </p:nvPicPr>
        <p:blipFill>
          <a:blip r:embed="rId3"/>
          <a:stretch>
            <a:fillRect/>
          </a:stretch>
        </p:blipFill>
        <p:spPr>
          <a:xfrm>
            <a:off x="479503" y="2035029"/>
            <a:ext cx="10964444" cy="3800773"/>
          </a:xfrm>
          <a:prstGeom prst="rect">
            <a:avLst/>
          </a:prstGeom>
          <a:ln>
            <a:solidFill>
              <a:schemeClr val="accent1"/>
            </a:solidFill>
          </a:ln>
        </p:spPr>
      </p:pic>
      <p:sp>
        <p:nvSpPr>
          <p:cNvPr id="6" name="TextBox 5">
            <a:extLst>
              <a:ext uri="{FF2B5EF4-FFF2-40B4-BE49-F238E27FC236}">
                <a16:creationId xmlns:a16="http://schemas.microsoft.com/office/drawing/2014/main" id="{B08DDD39-D3D8-4777-ED91-A8F1FA06536C}"/>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6860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Distributed Energy Resource Measures</a:t>
            </a:r>
          </a:p>
        </p:txBody>
      </p:sp>
      <p:sp>
        <p:nvSpPr>
          <p:cNvPr id="2" name="Content Placeholder 3">
            <a:extLst>
              <a:ext uri="{FF2B5EF4-FFF2-40B4-BE49-F238E27FC236}">
                <a16:creationId xmlns:a16="http://schemas.microsoft.com/office/drawing/2014/main" id="{1147FF94-CC3A-349A-F28D-1C6A68855F60}"/>
              </a:ext>
            </a:extLst>
          </p:cNvPr>
          <p:cNvSpPr txBox="1">
            <a:spLocks/>
          </p:cNvSpPr>
          <p:nvPr/>
        </p:nvSpPr>
        <p:spPr>
          <a:xfrm>
            <a:off x="446049" y="1578902"/>
            <a:ext cx="11044911" cy="5039810"/>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marR="0" lvl="0" indent="-573088">
              <a:spcBef>
                <a:spcPts val="0"/>
              </a:spcBef>
              <a:spcAft>
                <a:spcPts val="0"/>
              </a:spcAft>
              <a:buClr>
                <a:schemeClr val="tx1"/>
              </a:buClr>
              <a:buFont typeface="+mj-lt"/>
              <a:buAutoNum type="arabicPeriod" startAt="31"/>
            </a:pPr>
            <a:r>
              <a:rPr lang="en-US" sz="2200" b="1" dirty="0">
                <a:effectLst/>
                <a:latin typeface="Calibri" panose="020F0502020204030204" pitchFamily="34" charset="0"/>
                <a:ea typeface="Calibri" panose="020F0502020204030204" pitchFamily="34" charset="0"/>
                <a:cs typeface="Calibri" panose="020F0502020204030204" pitchFamily="34" charset="0"/>
              </a:rPr>
              <a:t>On-site Renewable Energy</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Generating renewable energy on-site (solar, wind, hydro, biofuels) where the power is used.</a:t>
            </a:r>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spcBef>
                <a:spcPts val="0"/>
              </a:spcBef>
              <a:spcAft>
                <a:spcPts val="0"/>
              </a:spcAft>
              <a:buClr>
                <a:schemeClr val="tx1"/>
              </a:buClr>
              <a:buFont typeface="+mj-lt"/>
              <a:buAutoNum type="arabicPeriod" startAt="31"/>
            </a:pPr>
            <a:r>
              <a:rPr lang="en-US" sz="2200" b="1" dirty="0">
                <a:effectLst/>
                <a:latin typeface="Calibri" panose="020F0502020204030204" pitchFamily="34" charset="0"/>
                <a:ea typeface="Calibri" panose="020F0502020204030204" pitchFamily="34" charset="0"/>
                <a:cs typeface="Calibri" panose="020F0502020204030204" pitchFamily="34" charset="0"/>
              </a:rPr>
              <a:t>Energy Storage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Use of technologies (thermal energy storage, battery electric storage) to store energy for later use powering electrical systems and devices or providing building heating and cooling.</a:t>
            </a:r>
          </a:p>
          <a:p>
            <a:pPr marL="573088" marR="0" lvl="0" indent="-573088">
              <a:spcBef>
                <a:spcPts val="0"/>
              </a:spcBef>
              <a:spcAft>
                <a:spcPts val="0"/>
              </a:spcAft>
              <a:buClr>
                <a:schemeClr val="tx1"/>
              </a:buClr>
              <a:buFont typeface="+mj-lt"/>
              <a:buAutoNum type="arabicPeriod" startAt="31"/>
            </a:pPr>
            <a:r>
              <a:rPr lang="en-US" sz="2200" b="1" dirty="0">
                <a:effectLst/>
                <a:latin typeface="Calibri" panose="020F0502020204030204" pitchFamily="34" charset="0"/>
                <a:ea typeface="Calibri" panose="020F0502020204030204" pitchFamily="34" charset="0"/>
                <a:cs typeface="Calibri" panose="020F0502020204030204" pitchFamily="34" charset="0"/>
              </a:rPr>
              <a:t>Managed Electric Vehicle Charging </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An adaptive method of electric vehicle charging to mitigate impacts on the electrical grid and minimize costs by controlling the time and power of charging.</a:t>
            </a:r>
          </a:p>
          <a:p>
            <a:pPr marL="573088" marR="0" lvl="0" indent="-573088">
              <a:spcBef>
                <a:spcPts val="0"/>
              </a:spcBef>
              <a:spcAft>
                <a:spcPts val="0"/>
              </a:spcAft>
              <a:buClr>
                <a:schemeClr val="tx1"/>
              </a:buClr>
              <a:buFont typeface="+mj-lt"/>
              <a:buAutoNum type="arabicPeriod" startAt="31"/>
            </a:pPr>
            <a:r>
              <a:rPr lang="en-US" sz="2200" b="1" dirty="0">
                <a:effectLst/>
                <a:latin typeface="Calibri" panose="020F0502020204030204" pitchFamily="34" charset="0"/>
                <a:ea typeface="Calibri" panose="020F0502020204030204" pitchFamily="34" charset="0"/>
                <a:cs typeface="Calibri" panose="020F0502020204030204" pitchFamily="34" charset="0"/>
              </a:rPr>
              <a:t>Demand Flexibility </a:t>
            </a:r>
            <a:r>
              <a:rPr lang="en-US" sz="2200" dirty="0">
                <a:effectLst/>
                <a:latin typeface="Calibri" panose="020F0502020204030204" pitchFamily="34" charset="0"/>
                <a:ea typeface="Calibri" panose="020F0502020204030204" pitchFamily="34" charset="0"/>
                <a:cs typeface="Calibri" panose="020F0502020204030204" pitchFamily="34" charset="0"/>
              </a:rPr>
              <a:t>- The capability for demand-side building loads to change their electricity consumption patterns by shaping, shedding, and shifting energy use on a short-term basis based on time-of-use energy pricing or utility requests.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3088" marR="0" lvl="0" indent="-573088">
              <a:spcBef>
                <a:spcPts val="0"/>
              </a:spcBef>
              <a:spcAft>
                <a:spcPts val="0"/>
              </a:spcAft>
              <a:buClr>
                <a:schemeClr val="tx1"/>
              </a:buClr>
              <a:buFont typeface="+mj-lt"/>
              <a:buAutoNum type="arabicPeriod" startAt="31"/>
            </a:pPr>
            <a:r>
              <a:rPr lang="en-US" sz="2200" b="1" dirty="0">
                <a:effectLst/>
                <a:latin typeface="Calibri" panose="020F0502020204030204" pitchFamily="34" charset="0"/>
                <a:ea typeface="Calibri" panose="020F0502020204030204" pitchFamily="34" charset="0"/>
                <a:cs typeface="Calibri" panose="020F0502020204030204" pitchFamily="34" charset="0"/>
              </a:rPr>
              <a:t>Off-site Renewable Energy</a:t>
            </a:r>
            <a:r>
              <a:rPr lang="en-US" sz="2200" dirty="0">
                <a:latin typeface="Calibri" panose="020F0502020204030204" pitchFamily="34" charset="0"/>
                <a:ea typeface="Calibri" panose="020F0502020204030204" pitchFamily="34" charset="0"/>
                <a:cs typeface="Times New Roman" panose="02020603050405020304" pitchFamily="18" charset="0"/>
              </a:rPr>
              <a:t> - </a:t>
            </a:r>
            <a:r>
              <a:rPr lang="en-US" sz="2200" dirty="0">
                <a:effectLst/>
                <a:latin typeface="Calibri" panose="020F0502020204030204" pitchFamily="34" charset="0"/>
                <a:ea typeface="Calibri" panose="020F0502020204030204" pitchFamily="34" charset="0"/>
                <a:cs typeface="Calibri" panose="020F0502020204030204" pitchFamily="34" charset="0"/>
              </a:rPr>
              <a:t>The procurement of zero carbon electricity from off-site renewable energy projects or through renewable energy certificates, generally when sufficient on-site renewable generation is impractical.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DDEB3E-70BE-D133-F168-3A34637F8B35}"/>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419333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3" name="Picture 2">
            <a:extLst>
              <a:ext uri="{FF2B5EF4-FFF2-40B4-BE49-F238E27FC236}">
                <a16:creationId xmlns:a16="http://schemas.microsoft.com/office/drawing/2014/main" id="{FA715C9D-64DE-D5AF-AE6F-B00F26C3F68C}"/>
              </a:ext>
            </a:extLst>
          </p:cNvPr>
          <p:cNvPicPr>
            <a:picLocks noChangeAspect="1"/>
          </p:cNvPicPr>
          <p:nvPr/>
        </p:nvPicPr>
        <p:blipFill>
          <a:blip r:embed="rId3"/>
          <a:stretch>
            <a:fillRect/>
          </a:stretch>
        </p:blipFill>
        <p:spPr>
          <a:xfrm>
            <a:off x="657742" y="2050269"/>
            <a:ext cx="10876515" cy="3770293"/>
          </a:xfrm>
          <a:prstGeom prst="rect">
            <a:avLst/>
          </a:prstGeom>
          <a:ln>
            <a:solidFill>
              <a:schemeClr val="accent1"/>
            </a:solidFill>
          </a:ln>
        </p:spPr>
      </p:pic>
      <p:sp>
        <p:nvSpPr>
          <p:cNvPr id="6" name="TextBox 5">
            <a:extLst>
              <a:ext uri="{FF2B5EF4-FFF2-40B4-BE49-F238E27FC236}">
                <a16:creationId xmlns:a16="http://schemas.microsoft.com/office/drawing/2014/main" id="{8A6C8E38-FD59-F674-0CBD-89988577537D}"/>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59970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46049" y="66606"/>
            <a:ext cx="11195823" cy="1154097"/>
          </a:xfrm>
        </p:spPr>
        <p:txBody>
          <a:bodyPr vert="horz" lIns="91440" tIns="45720" rIns="91440" bIns="45720" rtlCol="0" anchor="ctr">
            <a:normAutofit/>
          </a:bodyPr>
          <a:lstStyle/>
          <a:p>
            <a:pPr algn="l"/>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winner is...</a:t>
            </a:r>
          </a:p>
        </p:txBody>
      </p:sp>
      <p:sp>
        <p:nvSpPr>
          <p:cNvPr id="4" name="TextBox 3">
            <a:extLst>
              <a:ext uri="{FF2B5EF4-FFF2-40B4-BE49-F238E27FC236}">
                <a16:creationId xmlns:a16="http://schemas.microsoft.com/office/drawing/2014/main" id="{B57BA312-148A-C6D7-7A81-4E1416D9746B}"/>
              </a:ext>
            </a:extLst>
          </p:cNvPr>
          <p:cNvSpPr txBox="1"/>
          <p:nvPr/>
        </p:nvSpPr>
        <p:spPr>
          <a:xfrm>
            <a:off x="3295650" y="2295666"/>
            <a:ext cx="6625590" cy="3539430"/>
          </a:xfrm>
          <a:prstGeom prst="rect">
            <a:avLst/>
          </a:prstGeom>
          <a:noFill/>
        </p:spPr>
        <p:txBody>
          <a:bodyPr wrap="square">
            <a:spAutoFit/>
          </a:bodyPr>
          <a:lstStyle/>
          <a:p>
            <a:r>
              <a:rPr lang="en-US" sz="4000" dirty="0">
                <a:latin typeface="Calibri" panose="020F0502020204030204" pitchFamily="34" charset="0"/>
                <a:cs typeface="Calibri" panose="020F0502020204030204" pitchFamily="34" charset="0"/>
              </a:rPr>
              <a:t>Add up your total points for a maximum score of 108 </a:t>
            </a:r>
          </a:p>
          <a:p>
            <a:endParaRPr lang="en-US" sz="24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Raise your hand when your total score is called out...the LOWEST score wins!</a:t>
            </a:r>
          </a:p>
        </p:txBody>
      </p:sp>
      <p:sp>
        <p:nvSpPr>
          <p:cNvPr id="6" name="TextBox 5">
            <a:extLst>
              <a:ext uri="{FF2B5EF4-FFF2-40B4-BE49-F238E27FC236}">
                <a16:creationId xmlns:a16="http://schemas.microsoft.com/office/drawing/2014/main" id="{C5DAEEDE-4493-A9B9-0C5B-96C9E57FA88C}"/>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224899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46049" y="66606"/>
            <a:ext cx="11195823"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ASHRAE Training and Education Prioritization</a:t>
            </a:r>
          </a:p>
        </p:txBody>
      </p:sp>
      <p:pic>
        <p:nvPicPr>
          <p:cNvPr id="10" name="Picture 9">
            <a:extLst>
              <a:ext uri="{FF2B5EF4-FFF2-40B4-BE49-F238E27FC236}">
                <a16:creationId xmlns:a16="http://schemas.microsoft.com/office/drawing/2014/main" id="{FD2635DE-3032-8365-0FF2-00E4D933BF37}"/>
              </a:ext>
            </a:extLst>
          </p:cNvPr>
          <p:cNvPicPr>
            <a:picLocks noChangeAspect="1"/>
          </p:cNvPicPr>
          <p:nvPr/>
        </p:nvPicPr>
        <p:blipFill>
          <a:blip r:embed="rId3"/>
          <a:stretch>
            <a:fillRect/>
          </a:stretch>
        </p:blipFill>
        <p:spPr>
          <a:xfrm>
            <a:off x="1243976" y="1542513"/>
            <a:ext cx="9704047" cy="4392158"/>
          </a:xfrm>
          <a:prstGeom prst="rect">
            <a:avLst/>
          </a:prstGeom>
        </p:spPr>
      </p:pic>
      <p:sp>
        <p:nvSpPr>
          <p:cNvPr id="4" name="TextBox 3">
            <a:extLst>
              <a:ext uri="{FF2B5EF4-FFF2-40B4-BE49-F238E27FC236}">
                <a16:creationId xmlns:a16="http://schemas.microsoft.com/office/drawing/2014/main" id="{F7764C47-9052-B002-1020-9396193CDF41}"/>
              </a:ext>
            </a:extLst>
          </p:cNvPr>
          <p:cNvSpPr txBox="1"/>
          <p:nvPr/>
        </p:nvSpPr>
        <p:spPr>
          <a:xfrm>
            <a:off x="1875420" y="6067268"/>
            <a:ext cx="9881151" cy="461665"/>
          </a:xfrm>
          <a:prstGeom prst="rect">
            <a:avLst/>
          </a:prstGeom>
          <a:solidFill>
            <a:srgbClr val="0070C0"/>
          </a:solidFill>
        </p:spPr>
        <p:txBody>
          <a:bodyPr wrap="square">
            <a:spAutoFit/>
          </a:bodyPr>
          <a:lstStyle/>
          <a:p>
            <a:pPr marL="755650" indent="-755650"/>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Note: Select the 10 most important topics for ASHRAE training and education</a:t>
            </a:r>
            <a:endParaRPr lang="en-US" sz="2400" dirty="0">
              <a:solidFill>
                <a:schemeClr val="bg1"/>
              </a:solidFill>
            </a:endParaRPr>
          </a:p>
        </p:txBody>
      </p:sp>
      <p:sp>
        <p:nvSpPr>
          <p:cNvPr id="6" name="TextBox 5">
            <a:extLst>
              <a:ext uri="{FF2B5EF4-FFF2-40B4-BE49-F238E27FC236}">
                <a16:creationId xmlns:a16="http://schemas.microsoft.com/office/drawing/2014/main" id="{7044173A-064E-89D3-FD02-A21F009268DD}"/>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141557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22767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651352" y="66606"/>
            <a:ext cx="10939232"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ASHRAE Training and </a:t>
            </a:r>
            <a:r>
              <a:rPr lang="en-US" sz="4000">
                <a:solidFill>
                  <a:schemeClr val="bg1"/>
                </a:solidFill>
                <a:latin typeface="Calibri" panose="020F0502020204030204" pitchFamily="34" charset="0"/>
                <a:ea typeface="Roboto" panose="02000000000000000000" pitchFamily="2" charset="0"/>
                <a:cs typeface="Calibri" panose="020F0502020204030204" pitchFamily="34" charset="0"/>
              </a:rPr>
              <a:t>Education Priority </a:t>
            </a: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Results</a:t>
            </a:r>
          </a:p>
        </p:txBody>
      </p:sp>
      <p:pic>
        <p:nvPicPr>
          <p:cNvPr id="3" name="Picture 2">
            <a:extLst>
              <a:ext uri="{FF2B5EF4-FFF2-40B4-BE49-F238E27FC236}">
                <a16:creationId xmlns:a16="http://schemas.microsoft.com/office/drawing/2014/main" id="{A17A58E0-372C-A207-6153-CCF49174B3A7}"/>
              </a:ext>
            </a:extLst>
          </p:cNvPr>
          <p:cNvPicPr>
            <a:picLocks noChangeAspect="1"/>
          </p:cNvPicPr>
          <p:nvPr/>
        </p:nvPicPr>
        <p:blipFill>
          <a:blip r:embed="rId3"/>
          <a:stretch>
            <a:fillRect/>
          </a:stretch>
        </p:blipFill>
        <p:spPr>
          <a:xfrm>
            <a:off x="888145" y="1398787"/>
            <a:ext cx="10415709" cy="4845260"/>
          </a:xfrm>
          <a:prstGeom prst="rect">
            <a:avLst/>
          </a:prstGeom>
          <a:ln>
            <a:solidFill>
              <a:schemeClr val="accent1"/>
            </a:solidFill>
          </a:ln>
        </p:spPr>
      </p:pic>
      <p:sp>
        <p:nvSpPr>
          <p:cNvPr id="4" name="Rectangle 3">
            <a:extLst>
              <a:ext uri="{FF2B5EF4-FFF2-40B4-BE49-F238E27FC236}">
                <a16:creationId xmlns:a16="http://schemas.microsoft.com/office/drawing/2014/main" id="{D7CC29D4-5FB8-94DA-80E3-14714DF0E401}"/>
              </a:ext>
            </a:extLst>
          </p:cNvPr>
          <p:cNvSpPr/>
          <p:nvPr/>
        </p:nvSpPr>
        <p:spPr>
          <a:xfrm flipV="1">
            <a:off x="2804113" y="6573648"/>
            <a:ext cx="605853" cy="164891"/>
          </a:xfrm>
          <a:prstGeom prst="rect">
            <a:avLst/>
          </a:prstGeom>
          <a:solidFill>
            <a:srgbClr val="00D23F">
              <a:alpha val="60000"/>
            </a:srgbClr>
          </a:soli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FE68B59-A50C-6C9E-ECAE-6B4E3BE940FD}"/>
              </a:ext>
            </a:extLst>
          </p:cNvPr>
          <p:cNvSpPr/>
          <p:nvPr/>
        </p:nvSpPr>
        <p:spPr>
          <a:xfrm flipV="1">
            <a:off x="4799550" y="6566153"/>
            <a:ext cx="605853" cy="164891"/>
          </a:xfrm>
          <a:prstGeom prst="rect">
            <a:avLst/>
          </a:prstGeom>
          <a:solidFill>
            <a:srgbClr val="FFFF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D108CDD-B46B-AD97-893C-45C1F8046E6B}"/>
              </a:ext>
            </a:extLst>
          </p:cNvPr>
          <p:cNvSpPr txBox="1"/>
          <p:nvPr/>
        </p:nvSpPr>
        <p:spPr>
          <a:xfrm>
            <a:off x="1782540" y="6521183"/>
            <a:ext cx="299312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Highest Priority                                        Medium Priority</a:t>
            </a:r>
          </a:p>
        </p:txBody>
      </p:sp>
      <p:sp>
        <p:nvSpPr>
          <p:cNvPr id="8" name="TextBox 7">
            <a:extLst>
              <a:ext uri="{FF2B5EF4-FFF2-40B4-BE49-F238E27FC236}">
                <a16:creationId xmlns:a16="http://schemas.microsoft.com/office/drawing/2014/main" id="{2F834A30-F163-B454-AE2D-F06488331F0B}"/>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
        <p:nvSpPr>
          <p:cNvPr id="9" name="TextBox 8">
            <a:extLst>
              <a:ext uri="{FF2B5EF4-FFF2-40B4-BE49-F238E27FC236}">
                <a16:creationId xmlns:a16="http://schemas.microsoft.com/office/drawing/2014/main" id="{EE1D8A9A-C9B4-5250-BE6C-70EC01F26248}"/>
              </a:ext>
            </a:extLst>
          </p:cNvPr>
          <p:cNvSpPr txBox="1"/>
          <p:nvPr/>
        </p:nvSpPr>
        <p:spPr>
          <a:xfrm>
            <a:off x="5901744" y="6328343"/>
            <a:ext cx="6153986" cy="461665"/>
          </a:xfrm>
          <a:prstGeom prst="rect">
            <a:avLst/>
          </a:prstGeom>
          <a:solidFill>
            <a:srgbClr val="0070C0"/>
          </a:solidFill>
        </p:spPr>
        <p:txBody>
          <a:bodyPr wrap="square">
            <a:spAutoFit/>
          </a:bodyPr>
          <a:lstStyle/>
          <a:p>
            <a:pPr marL="755650" indent="-755650"/>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Note: Results from 100’s of ASHRAE participants</a:t>
            </a:r>
            <a:endParaRPr lang="en-US" sz="2400" dirty="0">
              <a:solidFill>
                <a:schemeClr val="bg1"/>
              </a:solidFill>
            </a:endParaRPr>
          </a:p>
        </p:txBody>
      </p:sp>
    </p:spTree>
    <p:extLst>
      <p:ext uri="{BB962C8B-B14F-4D97-AF65-F5344CB8AC3E}">
        <p14:creationId xmlns:p14="http://schemas.microsoft.com/office/powerpoint/2010/main" val="427216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40F88-96C1-1FE7-F49B-709F8CD7CCE3}"/>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4" name="Slide Number Placeholder 3">
            <a:extLst>
              <a:ext uri="{FF2B5EF4-FFF2-40B4-BE49-F238E27FC236}">
                <a16:creationId xmlns:a16="http://schemas.microsoft.com/office/drawing/2014/main" id="{E9909955-072C-3DBB-E5C5-05E6FEF45FC4}"/>
              </a:ext>
            </a:extLst>
          </p:cNvPr>
          <p:cNvSpPr>
            <a:spLocks noGrp="1"/>
          </p:cNvSpPr>
          <p:nvPr>
            <p:ph type="sldNum" sz="quarter" idx="12"/>
          </p:nvPr>
        </p:nvSpPr>
        <p:spPr>
          <a:xfrm>
            <a:off x="9058831" y="6356350"/>
            <a:ext cx="2743200" cy="365125"/>
          </a:xfrm>
        </p:spPr>
        <p:txBody>
          <a:bodyPr/>
          <a:lstStyle/>
          <a:p>
            <a:fld id="{07DEDE4D-DC37-4180-B29E-77B367E2BC86}" type="slidenum">
              <a:rPr lang="en-US" smtClean="0">
                <a:solidFill>
                  <a:prstClr val="black"/>
                </a:solidFill>
              </a:rPr>
              <a:pPr/>
              <a:t>3</a:t>
            </a:fld>
            <a:endParaRPr lang="en-US" dirty="0">
              <a:solidFill>
                <a:prstClr val="black"/>
              </a:solidFill>
            </a:endParaRPr>
          </a:p>
        </p:txBody>
      </p:sp>
      <p:sp>
        <p:nvSpPr>
          <p:cNvPr id="5" name="Title 1">
            <a:extLst>
              <a:ext uri="{FF2B5EF4-FFF2-40B4-BE49-F238E27FC236}">
                <a16:creationId xmlns:a16="http://schemas.microsoft.com/office/drawing/2014/main" id="{3131CB58-C899-0829-34BE-8DE3878CC2E6}"/>
              </a:ext>
            </a:extLst>
          </p:cNvPr>
          <p:cNvSpPr txBox="1">
            <a:spLocks/>
          </p:cNvSpPr>
          <p:nvPr/>
        </p:nvSpPr>
        <p:spPr>
          <a:xfrm>
            <a:off x="479503" y="66606"/>
            <a:ext cx="11340790"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Strategy Game Handout Materials</a:t>
            </a:r>
          </a:p>
        </p:txBody>
      </p:sp>
      <p:sp>
        <p:nvSpPr>
          <p:cNvPr id="3" name="TextBox 2">
            <a:extLst>
              <a:ext uri="{FF2B5EF4-FFF2-40B4-BE49-F238E27FC236}">
                <a16:creationId xmlns:a16="http://schemas.microsoft.com/office/drawing/2014/main" id="{0C3E2FAB-FF31-BFE8-C4B5-D64B1F749F2F}"/>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pic>
        <p:nvPicPr>
          <p:cNvPr id="2" name="Picture 1">
            <a:extLst>
              <a:ext uri="{FF2B5EF4-FFF2-40B4-BE49-F238E27FC236}">
                <a16:creationId xmlns:a16="http://schemas.microsoft.com/office/drawing/2014/main" id="{919DB184-8D12-AD28-4419-FA0DD781C8FC}"/>
              </a:ext>
            </a:extLst>
          </p:cNvPr>
          <p:cNvPicPr>
            <a:picLocks noChangeAspect="1"/>
          </p:cNvPicPr>
          <p:nvPr/>
        </p:nvPicPr>
        <p:blipFill>
          <a:blip r:embed="rId3"/>
          <a:stretch>
            <a:fillRect/>
          </a:stretch>
        </p:blipFill>
        <p:spPr>
          <a:xfrm>
            <a:off x="1430339" y="1729888"/>
            <a:ext cx="4007912" cy="4868477"/>
          </a:xfrm>
          <a:prstGeom prst="rect">
            <a:avLst/>
          </a:prstGeom>
        </p:spPr>
      </p:pic>
      <p:sp>
        <p:nvSpPr>
          <p:cNvPr id="12" name="TextBox 11">
            <a:extLst>
              <a:ext uri="{FF2B5EF4-FFF2-40B4-BE49-F238E27FC236}">
                <a16:creationId xmlns:a16="http://schemas.microsoft.com/office/drawing/2014/main" id="{672D1501-2905-D8CC-4EFA-6D356B0076E1}"/>
              </a:ext>
            </a:extLst>
          </p:cNvPr>
          <p:cNvSpPr txBox="1"/>
          <p:nvPr/>
        </p:nvSpPr>
        <p:spPr>
          <a:xfrm>
            <a:off x="927734" y="1429098"/>
            <a:ext cx="4916263" cy="461665"/>
          </a:xfrm>
          <a:prstGeom prst="rect">
            <a:avLst/>
          </a:prstGeom>
          <a:solidFill>
            <a:srgbClr val="0070C0"/>
          </a:solidFill>
        </p:spPr>
        <p:txBody>
          <a:bodyPr wrap="square">
            <a:spAutoFit/>
          </a:bodyPr>
          <a:lstStyle/>
          <a:p>
            <a:pPr marL="800100" indent="-800100" algn="ctr"/>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Strategy Game Scoring Sheet</a:t>
            </a:r>
            <a:endParaRPr lang="en-US" sz="2400" dirty="0">
              <a:solidFill>
                <a:schemeClr val="bg1"/>
              </a:solidFill>
            </a:endParaRPr>
          </a:p>
        </p:txBody>
      </p:sp>
      <p:pic>
        <p:nvPicPr>
          <p:cNvPr id="15" name="Picture 14">
            <a:extLst>
              <a:ext uri="{FF2B5EF4-FFF2-40B4-BE49-F238E27FC236}">
                <a16:creationId xmlns:a16="http://schemas.microsoft.com/office/drawing/2014/main" id="{1EBAC795-C3BE-BD7E-F009-D4E920F54818}"/>
              </a:ext>
            </a:extLst>
          </p:cNvPr>
          <p:cNvPicPr>
            <a:picLocks noChangeAspect="1"/>
          </p:cNvPicPr>
          <p:nvPr/>
        </p:nvPicPr>
        <p:blipFill>
          <a:blip r:embed="rId4"/>
          <a:stretch>
            <a:fillRect/>
          </a:stretch>
        </p:blipFill>
        <p:spPr>
          <a:xfrm>
            <a:off x="6575105" y="1670434"/>
            <a:ext cx="4007912" cy="4868477"/>
          </a:xfrm>
          <a:prstGeom prst="rect">
            <a:avLst/>
          </a:prstGeom>
        </p:spPr>
      </p:pic>
      <p:sp>
        <p:nvSpPr>
          <p:cNvPr id="13" name="TextBox 12">
            <a:extLst>
              <a:ext uri="{FF2B5EF4-FFF2-40B4-BE49-F238E27FC236}">
                <a16:creationId xmlns:a16="http://schemas.microsoft.com/office/drawing/2014/main" id="{EE9F1ED0-6FB1-19A9-116D-CF8611D3746C}"/>
              </a:ext>
            </a:extLst>
          </p:cNvPr>
          <p:cNvSpPr txBox="1"/>
          <p:nvPr/>
        </p:nvSpPr>
        <p:spPr>
          <a:xfrm>
            <a:off x="6115032" y="1439601"/>
            <a:ext cx="4916263" cy="461665"/>
          </a:xfrm>
          <a:prstGeom prst="rect">
            <a:avLst/>
          </a:prstGeom>
          <a:solidFill>
            <a:srgbClr val="0070C0"/>
          </a:solidFill>
        </p:spPr>
        <p:txBody>
          <a:bodyPr wrap="square">
            <a:spAutoFit/>
          </a:bodyPr>
          <a:lstStyle/>
          <a:p>
            <a:pPr marL="800100" indent="-800100" algn="ctr"/>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Strategy Game Practice Definitions</a:t>
            </a:r>
            <a:endParaRPr lang="en-US" sz="2400" dirty="0">
              <a:solidFill>
                <a:schemeClr val="bg1"/>
              </a:solidFill>
            </a:endParaRPr>
          </a:p>
        </p:txBody>
      </p:sp>
    </p:spTree>
    <p:extLst>
      <p:ext uri="{BB962C8B-B14F-4D97-AF65-F5344CB8AC3E}">
        <p14:creationId xmlns:p14="http://schemas.microsoft.com/office/powerpoint/2010/main" val="257312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549C"/>
        </a:solidFill>
        <a:effectLst/>
      </p:bgPr>
    </p:bg>
    <p:spTree>
      <p:nvGrpSpPr>
        <p:cNvPr id="1" name=""/>
        <p:cNvGrpSpPr/>
        <p:nvPr/>
      </p:nvGrpSpPr>
      <p:grpSpPr>
        <a:xfrm>
          <a:off x="0" y="0"/>
          <a:ext cx="0" cy="0"/>
          <a:chOff x="0" y="0"/>
          <a:chExt cx="0" cy="0"/>
        </a:xfrm>
      </p:grpSpPr>
      <p:sp>
        <p:nvSpPr>
          <p:cNvPr id="2" name="TextBox 1"/>
          <p:cNvSpPr txBox="1"/>
          <p:nvPr/>
        </p:nvSpPr>
        <p:spPr>
          <a:xfrm>
            <a:off x="1655469" y="3139089"/>
            <a:ext cx="10269831" cy="1101776"/>
          </a:xfrm>
          <a:prstGeom prst="rect">
            <a:avLst/>
          </a:prstGeom>
          <a:noFill/>
          <a:effectLst/>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lumMod val="95000"/>
                  </a:prstClr>
                </a:solidFill>
                <a:effectLst/>
                <a:uLnTx/>
                <a:uFillTx/>
                <a:latin typeface="Calibri" panose="020F0502020204030204"/>
                <a:ea typeface="Roboto Condensed" panose="02000000000000000000" pitchFamily="2" charset="0"/>
                <a:cs typeface="Roboto Condensed" panose="02000000000000000000" pitchFamily="2" charset="0"/>
              </a:rPr>
              <a:t>Thanks for playing...</a:t>
            </a:r>
          </a:p>
        </p:txBody>
      </p:sp>
      <p:pic>
        <p:nvPicPr>
          <p:cNvPr id="5" name="Picture 4" descr="A black and white sign&#10;&#10;Description automatically generated with low confidence">
            <a:extLst>
              <a:ext uri="{FF2B5EF4-FFF2-40B4-BE49-F238E27FC236}">
                <a16:creationId xmlns:a16="http://schemas.microsoft.com/office/drawing/2014/main" id="{5B159825-874F-4A6A-0098-34070763B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12" y="420568"/>
            <a:ext cx="2024314" cy="1491359"/>
          </a:xfrm>
          <a:prstGeom prst="rect">
            <a:avLst/>
          </a:prstGeom>
        </p:spPr>
      </p:pic>
    </p:spTree>
    <p:extLst>
      <p:ext uri="{BB962C8B-B14F-4D97-AF65-F5344CB8AC3E}">
        <p14:creationId xmlns:p14="http://schemas.microsoft.com/office/powerpoint/2010/main" val="103748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40F88-96C1-1FE7-F49B-709F8CD7CCE3}"/>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Content Placeholder 1">
            <a:extLst>
              <a:ext uri="{FF2B5EF4-FFF2-40B4-BE49-F238E27FC236}">
                <a16:creationId xmlns:a16="http://schemas.microsoft.com/office/drawing/2014/main" id="{EDBA31AC-1068-DEB8-0987-2D211DD363E6}"/>
              </a:ext>
            </a:extLst>
          </p:cNvPr>
          <p:cNvSpPr>
            <a:spLocks noGrp="1"/>
          </p:cNvSpPr>
          <p:nvPr>
            <p:ph idx="1"/>
          </p:nvPr>
        </p:nvSpPr>
        <p:spPr>
          <a:xfrm>
            <a:off x="1787727" y="3215640"/>
            <a:ext cx="9242502" cy="1661792"/>
          </a:xfrm>
        </p:spPr>
        <p:txBody>
          <a:bodyPr>
            <a:normAutofit/>
          </a:bodyPr>
          <a:lstStyle/>
          <a:p>
            <a:pPr marL="0" indent="0">
              <a:buClr>
                <a:schemeClr val="tx1"/>
              </a:buClr>
              <a:buNone/>
            </a:pPr>
            <a:r>
              <a:rPr lang="en-US" sz="7200" dirty="0">
                <a:solidFill>
                  <a:srgbClr val="00559C"/>
                </a:solidFill>
                <a:latin typeface="Calibri" panose="020F0502020204030204" pitchFamily="34" charset="0"/>
                <a:cs typeface="Calibri" panose="020F0502020204030204" pitchFamily="34" charset="0"/>
              </a:rPr>
              <a:t>Let the Games Begin...</a:t>
            </a:r>
          </a:p>
        </p:txBody>
      </p:sp>
      <p:sp>
        <p:nvSpPr>
          <p:cNvPr id="3" name="Footer Placeholder 2">
            <a:extLst>
              <a:ext uri="{FF2B5EF4-FFF2-40B4-BE49-F238E27FC236}">
                <a16:creationId xmlns:a16="http://schemas.microsoft.com/office/drawing/2014/main" id="{6AD14EDF-997F-07A9-03D4-2602BCB09755}"/>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id="{E9909955-072C-3DBB-E5C5-05E6FEF45FC4}"/>
              </a:ext>
            </a:extLst>
          </p:cNvPr>
          <p:cNvSpPr>
            <a:spLocks noGrp="1"/>
          </p:cNvSpPr>
          <p:nvPr>
            <p:ph type="sldNum" sz="quarter" idx="12"/>
          </p:nvPr>
        </p:nvSpPr>
        <p:spPr/>
        <p:txBody>
          <a:bodyPr/>
          <a:lstStyle/>
          <a:p>
            <a:fld id="{07DEDE4D-DC37-4180-B29E-77B367E2BC86}" type="slidenum">
              <a:rPr lang="en-US" smtClean="0">
                <a:solidFill>
                  <a:prstClr val="black"/>
                </a:solidFill>
              </a:rPr>
              <a:pPr/>
              <a:t>4</a:t>
            </a:fld>
            <a:endParaRPr lang="en-US" dirty="0">
              <a:solidFill>
                <a:prstClr val="black"/>
              </a:solidFill>
            </a:endParaRPr>
          </a:p>
        </p:txBody>
      </p:sp>
      <p:sp>
        <p:nvSpPr>
          <p:cNvPr id="5" name="Title 1">
            <a:extLst>
              <a:ext uri="{FF2B5EF4-FFF2-40B4-BE49-F238E27FC236}">
                <a16:creationId xmlns:a16="http://schemas.microsoft.com/office/drawing/2014/main" id="{3131CB58-C899-0829-34BE-8DE3878CC2E6}"/>
              </a:ext>
            </a:extLst>
          </p:cNvPr>
          <p:cNvSpPr txBox="1">
            <a:spLocks/>
          </p:cNvSpPr>
          <p:nvPr/>
        </p:nvSpPr>
        <p:spPr>
          <a:xfrm>
            <a:off x="479503" y="66606"/>
            <a:ext cx="11340790"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Building Decarbonization Strategy Game</a:t>
            </a:r>
          </a:p>
        </p:txBody>
      </p:sp>
    </p:spTree>
    <p:extLst>
      <p:ext uri="{BB962C8B-B14F-4D97-AF65-F5344CB8AC3E}">
        <p14:creationId xmlns:p14="http://schemas.microsoft.com/office/powerpoint/2010/main" val="333669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CE0333A8-0908-C797-7F3E-CC1842EC7F25}"/>
              </a:ext>
            </a:extLst>
          </p:cNvPr>
          <p:cNvSpPr txBox="1">
            <a:spLocks/>
          </p:cNvSpPr>
          <p:nvPr/>
        </p:nvSpPr>
        <p:spPr>
          <a:xfrm>
            <a:off x="1001564" y="1629664"/>
            <a:ext cx="9840951" cy="5039810"/>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5325" indent="-695325">
              <a:spcBef>
                <a:spcPts val="1200"/>
              </a:spcBef>
              <a:buClr>
                <a:schemeClr val="tx1"/>
              </a:buClr>
              <a:buSzPct val="100000"/>
              <a:buFont typeface="+mj-l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Reduce operational greenhouse gas emissions </a:t>
            </a:r>
          </a:p>
          <a:p>
            <a:pPr marL="695325" indent="-695325">
              <a:spcBef>
                <a:spcPts val="1200"/>
              </a:spcBef>
              <a:buClr>
                <a:schemeClr val="tx1"/>
              </a:buClr>
              <a:buSzPct val="100000"/>
              <a:buFont typeface="+mj-l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Reduce embodied carbon in building materials and equipment</a:t>
            </a:r>
          </a:p>
          <a:p>
            <a:pPr marL="695325" indent="-695325">
              <a:spcBef>
                <a:spcPts val="1200"/>
              </a:spcBef>
              <a:buClr>
                <a:schemeClr val="tx1"/>
              </a:buClr>
              <a:buSzPct val="100000"/>
              <a:buFont typeface="+mj-l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Reduce fossil fuel use in buildings</a:t>
            </a:r>
          </a:p>
          <a:p>
            <a:pPr marL="695325" indent="-695325">
              <a:spcBef>
                <a:spcPts val="1200"/>
              </a:spcBef>
              <a:buClr>
                <a:schemeClr val="tx1"/>
              </a:buClr>
              <a:buSzPct val="100000"/>
              <a:buFont typeface="+mj-l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Increase use of zero carbon renewable energy</a:t>
            </a:r>
          </a:p>
          <a:p>
            <a:pPr marL="695325" indent="-695325">
              <a:spcBef>
                <a:spcPts val="1200"/>
              </a:spcBef>
              <a:buClr>
                <a:schemeClr val="tx1"/>
              </a:buClr>
              <a:buSzPct val="100000"/>
              <a:buFont typeface="+mj-l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Increase facility resilience to climate change impacts</a:t>
            </a:r>
          </a:p>
        </p:txBody>
      </p:sp>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Environmental Decarbonization Drivers</a:t>
            </a:r>
          </a:p>
        </p:txBody>
      </p:sp>
      <p:sp>
        <p:nvSpPr>
          <p:cNvPr id="2" name="TextBox 1">
            <a:extLst>
              <a:ext uri="{FF2B5EF4-FFF2-40B4-BE49-F238E27FC236}">
                <a16:creationId xmlns:a16="http://schemas.microsoft.com/office/drawing/2014/main" id="{EF19AB5B-E45E-1FFE-2B40-81BAEDBCA254}"/>
              </a:ext>
            </a:extLst>
          </p:cNvPr>
          <p:cNvSpPr txBox="1"/>
          <p:nvPr/>
        </p:nvSpPr>
        <p:spPr>
          <a:xfrm>
            <a:off x="5166360" y="5777517"/>
            <a:ext cx="6688872" cy="830997"/>
          </a:xfrm>
          <a:prstGeom prst="rect">
            <a:avLst/>
          </a:prstGeom>
          <a:solidFill>
            <a:srgbClr val="0070C0"/>
          </a:solidFill>
        </p:spPr>
        <p:txBody>
          <a:bodyPr wrap="square">
            <a:spAutoFit/>
          </a:bodyPr>
          <a:lstStyle/>
          <a:p>
            <a:pPr marL="800100" indent="-800100"/>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Note: Record your ranking (1-5) in the first column of the scoring sheet – no tied rankings please!</a:t>
            </a:r>
            <a:endParaRPr lang="en-US" sz="2400" dirty="0">
              <a:solidFill>
                <a:schemeClr val="bg1"/>
              </a:solidFill>
            </a:endParaRPr>
          </a:p>
        </p:txBody>
      </p:sp>
      <p:sp>
        <p:nvSpPr>
          <p:cNvPr id="3" name="TextBox 2">
            <a:extLst>
              <a:ext uri="{FF2B5EF4-FFF2-40B4-BE49-F238E27FC236}">
                <a16:creationId xmlns:a16="http://schemas.microsoft.com/office/drawing/2014/main" id="{B65BFBAC-4663-BF24-0883-4DB92959A244}"/>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69965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fontScale="92500" lnSpcReduction="10000"/>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Your score is the absolute difference</a:t>
            </a:r>
          </a:p>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between your answer and the TFBD answer</a:t>
            </a:r>
          </a:p>
        </p:txBody>
      </p:sp>
      <p:sp>
        <p:nvSpPr>
          <p:cNvPr id="2" name="Content Placeholder 3">
            <a:extLst>
              <a:ext uri="{FF2B5EF4-FFF2-40B4-BE49-F238E27FC236}">
                <a16:creationId xmlns:a16="http://schemas.microsoft.com/office/drawing/2014/main" id="{BABA44ED-E4A2-7349-AA8A-86C14DC510F7}"/>
              </a:ext>
            </a:extLst>
          </p:cNvPr>
          <p:cNvSpPr txBox="1">
            <a:spLocks/>
          </p:cNvSpPr>
          <p:nvPr/>
        </p:nvSpPr>
        <p:spPr>
          <a:xfrm>
            <a:off x="838201" y="2723538"/>
            <a:ext cx="9317182" cy="3676987"/>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66775" indent="-742950">
              <a:spcBef>
                <a:spcPts val="600"/>
              </a:spcBef>
              <a:buClr>
                <a:schemeClr val="tx1"/>
              </a:buClr>
              <a:buFont typeface="+mj-lt"/>
              <a:buAutoNum type="alphaUcPeriod"/>
            </a:pPr>
            <a:r>
              <a:rPr lang="en-US" dirty="0">
                <a:latin typeface="Calibri" panose="020F0502020204030204" pitchFamily="34" charset="0"/>
                <a:ea typeface="Calibri" panose="020F0502020204030204" pitchFamily="34" charset="0"/>
                <a:cs typeface="Calibri" panose="020F0502020204030204" pitchFamily="34" charset="0"/>
              </a:rPr>
              <a:t>Driver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66775" indent="-742950">
              <a:spcBef>
                <a:spcPts val="600"/>
              </a:spcBef>
              <a:buClr>
                <a:schemeClr val="tx1"/>
              </a:buClr>
              <a:buFont typeface="+mj-lt"/>
              <a:buAutoNum type="alphaUcPeriod"/>
            </a:pPr>
            <a:r>
              <a:rPr lang="en-US" dirty="0">
                <a:latin typeface="Calibri" panose="020F0502020204030204" pitchFamily="34" charset="0"/>
                <a:ea typeface="Calibri" panose="020F0502020204030204" pitchFamily="34" charset="0"/>
                <a:cs typeface="Calibri" panose="020F0502020204030204" pitchFamily="34" charset="0"/>
              </a:rPr>
              <a:t>Driver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66775" indent="-742950">
              <a:spcBef>
                <a:spcPts val="600"/>
              </a:spcBef>
              <a:buClr>
                <a:schemeClr val="tx1"/>
              </a:buClr>
              <a:buFont typeface="+mj-lt"/>
              <a:buAutoNum type="alphaUcPeriod"/>
            </a:pPr>
            <a:r>
              <a:rPr lang="en-US" dirty="0">
                <a:latin typeface="Calibri" panose="020F0502020204030204" pitchFamily="34" charset="0"/>
                <a:ea typeface="Calibri" panose="020F0502020204030204" pitchFamily="34" charset="0"/>
                <a:cs typeface="Calibri" panose="020F0502020204030204" pitchFamily="34" charset="0"/>
              </a:rPr>
              <a:t>Driver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66775" indent="-742950">
              <a:spcBef>
                <a:spcPts val="600"/>
              </a:spcBef>
              <a:buClr>
                <a:schemeClr val="tx1"/>
              </a:buClr>
              <a:buFont typeface="+mj-lt"/>
              <a:buAutoNum type="alphaUcPeriod"/>
            </a:pPr>
            <a:r>
              <a:rPr lang="en-US" dirty="0">
                <a:latin typeface="Calibri" panose="020F0502020204030204" pitchFamily="34" charset="0"/>
                <a:ea typeface="Calibri" panose="020F0502020204030204" pitchFamily="34" charset="0"/>
                <a:cs typeface="Calibri" panose="020F0502020204030204" pitchFamily="34" charset="0"/>
              </a:rPr>
              <a:t>Driver #4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66775" indent="-742950">
              <a:spcBef>
                <a:spcPts val="600"/>
              </a:spcBef>
              <a:buClr>
                <a:schemeClr val="tx1"/>
              </a:buClr>
              <a:buFont typeface="+mj-lt"/>
              <a:buAutoNum type="alphaUcPeriod"/>
            </a:pPr>
            <a:r>
              <a:rPr lang="en-US" dirty="0">
                <a:latin typeface="Calibri" panose="020F0502020204030204" pitchFamily="34" charset="0"/>
                <a:ea typeface="Calibri" panose="020F0502020204030204" pitchFamily="34" charset="0"/>
                <a:cs typeface="Calibri" panose="020F0502020204030204" pitchFamily="34" charset="0"/>
              </a:rPr>
              <a:t>Driver #5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5166D1D-B2D3-C69A-93C5-85E2CFDBABFA}"/>
              </a:ext>
            </a:extLst>
          </p:cNvPr>
          <p:cNvSpPr txBox="1"/>
          <p:nvPr/>
        </p:nvSpPr>
        <p:spPr>
          <a:xfrm>
            <a:off x="4251789" y="1530873"/>
            <a:ext cx="1585947" cy="1077218"/>
          </a:xfrm>
          <a:prstGeom prst="rect">
            <a:avLst/>
          </a:prstGeom>
          <a:noFill/>
        </p:spPr>
        <p:txBody>
          <a:bodyPr wrap="none" rtlCol="0">
            <a:spAutoFit/>
          </a:bodyPr>
          <a:lstStyle/>
          <a:p>
            <a:pPr algn="ctr"/>
            <a:r>
              <a:rPr lang="en-US" sz="3200" dirty="0"/>
              <a:t>Your</a:t>
            </a:r>
          </a:p>
          <a:p>
            <a:pPr algn="ctr"/>
            <a:r>
              <a:rPr lang="en-US" sz="3200" dirty="0"/>
              <a:t>Answers</a:t>
            </a:r>
          </a:p>
        </p:txBody>
      </p:sp>
      <p:sp>
        <p:nvSpPr>
          <p:cNvPr id="4" name="TextBox 3">
            <a:extLst>
              <a:ext uri="{FF2B5EF4-FFF2-40B4-BE49-F238E27FC236}">
                <a16:creationId xmlns:a16="http://schemas.microsoft.com/office/drawing/2014/main" id="{4BA8BEE1-3FE0-67D9-9FB4-6F57F04E59CA}"/>
              </a:ext>
            </a:extLst>
          </p:cNvPr>
          <p:cNvSpPr txBox="1"/>
          <p:nvPr/>
        </p:nvSpPr>
        <p:spPr>
          <a:xfrm>
            <a:off x="6456813" y="1530873"/>
            <a:ext cx="1585947" cy="1077218"/>
          </a:xfrm>
          <a:prstGeom prst="rect">
            <a:avLst/>
          </a:prstGeom>
          <a:noFill/>
        </p:spPr>
        <p:txBody>
          <a:bodyPr wrap="none" rtlCol="0">
            <a:spAutoFit/>
          </a:bodyPr>
          <a:lstStyle/>
          <a:p>
            <a:pPr algn="ctr"/>
            <a:r>
              <a:rPr lang="en-US" sz="3200" dirty="0"/>
              <a:t>TFBD</a:t>
            </a:r>
          </a:p>
          <a:p>
            <a:pPr algn="ctr"/>
            <a:r>
              <a:rPr lang="en-US" sz="3200" dirty="0"/>
              <a:t>Answers</a:t>
            </a:r>
          </a:p>
        </p:txBody>
      </p:sp>
      <p:sp>
        <p:nvSpPr>
          <p:cNvPr id="5" name="TextBox 4">
            <a:extLst>
              <a:ext uri="{FF2B5EF4-FFF2-40B4-BE49-F238E27FC236}">
                <a16:creationId xmlns:a16="http://schemas.microsoft.com/office/drawing/2014/main" id="{E05BAB98-8430-D01F-34E2-659F283BE4B9}"/>
              </a:ext>
            </a:extLst>
          </p:cNvPr>
          <p:cNvSpPr txBox="1"/>
          <p:nvPr/>
        </p:nvSpPr>
        <p:spPr>
          <a:xfrm>
            <a:off x="8944140" y="1521836"/>
            <a:ext cx="1184940" cy="1077218"/>
          </a:xfrm>
          <a:prstGeom prst="rect">
            <a:avLst/>
          </a:prstGeom>
          <a:noFill/>
        </p:spPr>
        <p:txBody>
          <a:bodyPr wrap="none" rtlCol="0">
            <a:spAutoFit/>
          </a:bodyPr>
          <a:lstStyle/>
          <a:p>
            <a:pPr algn="ctr"/>
            <a:r>
              <a:rPr lang="en-US" sz="3200" b="1" dirty="0">
                <a:solidFill>
                  <a:srgbClr val="0070C0"/>
                </a:solidFill>
              </a:rPr>
              <a:t>Your</a:t>
            </a:r>
          </a:p>
          <a:p>
            <a:pPr algn="ctr"/>
            <a:r>
              <a:rPr lang="en-US" sz="3200" b="1" dirty="0">
                <a:solidFill>
                  <a:srgbClr val="0070C0"/>
                </a:solidFill>
              </a:rPr>
              <a:t>Score</a:t>
            </a:r>
          </a:p>
        </p:txBody>
      </p:sp>
      <p:sp>
        <p:nvSpPr>
          <p:cNvPr id="6" name="Content Placeholder 3">
            <a:extLst>
              <a:ext uri="{FF2B5EF4-FFF2-40B4-BE49-F238E27FC236}">
                <a16:creationId xmlns:a16="http://schemas.microsoft.com/office/drawing/2014/main" id="{BDEF5DCA-C5C7-E289-EBA3-E823805132BA}"/>
              </a:ext>
            </a:extLst>
          </p:cNvPr>
          <p:cNvSpPr txBox="1">
            <a:spLocks/>
          </p:cNvSpPr>
          <p:nvPr/>
        </p:nvSpPr>
        <p:spPr>
          <a:xfrm>
            <a:off x="4667227" y="2713120"/>
            <a:ext cx="755073" cy="3311236"/>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1</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2</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4</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5</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3</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81FE4516-B480-2652-EDC2-79AA270837DA}"/>
              </a:ext>
            </a:extLst>
          </p:cNvPr>
          <p:cNvSpPr txBox="1">
            <a:spLocks/>
          </p:cNvSpPr>
          <p:nvPr/>
        </p:nvSpPr>
        <p:spPr>
          <a:xfrm>
            <a:off x="6882639" y="2713120"/>
            <a:ext cx="755073" cy="3311236"/>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1</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3</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2</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4</a:t>
            </a:r>
          </a:p>
          <a:p>
            <a:pPr marL="123825">
              <a:lnSpc>
                <a:spcPct val="100000"/>
              </a:lnSpc>
              <a:spcBef>
                <a:spcPts val="600"/>
              </a:spcBef>
            </a:pPr>
            <a:r>
              <a:rPr lang="en-US" sz="3200" dirty="0">
                <a:latin typeface="Calibri" panose="020F0502020204030204" pitchFamily="34" charset="0"/>
                <a:ea typeface="Calibri" panose="020F0502020204030204" pitchFamily="34" charset="0"/>
                <a:cs typeface="Calibri" panose="020F0502020204030204" pitchFamily="34" charset="0"/>
              </a:rPr>
              <a:t>5</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3">
            <a:extLst>
              <a:ext uri="{FF2B5EF4-FFF2-40B4-BE49-F238E27FC236}">
                <a16:creationId xmlns:a16="http://schemas.microsoft.com/office/drawing/2014/main" id="{85DF7093-4AFC-6BF2-C614-5C91053B70DC}"/>
              </a:ext>
            </a:extLst>
          </p:cNvPr>
          <p:cNvSpPr txBox="1">
            <a:spLocks/>
          </p:cNvSpPr>
          <p:nvPr/>
        </p:nvSpPr>
        <p:spPr>
          <a:xfrm>
            <a:off x="9159073" y="2723538"/>
            <a:ext cx="755073" cy="3311236"/>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a:lnSpc>
                <a:spcPct val="100000"/>
              </a:lnSpc>
              <a:spcBef>
                <a:spcPts val="600"/>
              </a:spcBef>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0</a:t>
            </a:r>
          </a:p>
          <a:p>
            <a:pPr marL="123825">
              <a:lnSpc>
                <a:spcPct val="100000"/>
              </a:lnSpc>
              <a:spcBef>
                <a:spcPts val="600"/>
              </a:spcBef>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1</a:t>
            </a:r>
          </a:p>
          <a:p>
            <a:pPr marL="123825">
              <a:lnSpc>
                <a:spcPct val="100000"/>
              </a:lnSpc>
              <a:spcBef>
                <a:spcPts val="600"/>
              </a:spcBef>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2</a:t>
            </a:r>
          </a:p>
          <a:p>
            <a:pPr marL="123825">
              <a:lnSpc>
                <a:spcPct val="100000"/>
              </a:lnSpc>
              <a:spcBef>
                <a:spcPts val="600"/>
              </a:spcBef>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1</a:t>
            </a:r>
          </a:p>
          <a:p>
            <a:pPr marL="123825">
              <a:lnSpc>
                <a:spcPct val="100000"/>
              </a:lnSpc>
              <a:spcBef>
                <a:spcPts val="600"/>
              </a:spcBef>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2</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7AD2719-C7E9-DD7B-09B2-39C8AEF3E820}"/>
              </a:ext>
            </a:extLst>
          </p:cNvPr>
          <p:cNvSpPr txBox="1"/>
          <p:nvPr/>
        </p:nvSpPr>
        <p:spPr>
          <a:xfrm>
            <a:off x="2097577" y="5845183"/>
            <a:ext cx="9317182" cy="830997"/>
          </a:xfrm>
          <a:prstGeom prst="rect">
            <a:avLst/>
          </a:prstGeom>
          <a:solidFill>
            <a:srgbClr val="0070C0"/>
          </a:solidFill>
        </p:spPr>
        <p:txBody>
          <a:bodyPr wrap="square">
            <a:spAutoFit/>
          </a:bodyPr>
          <a:lstStyle/>
          <a:p>
            <a:pPr marL="755650" indent="-755650"/>
            <a:r>
              <a:rPr lang="en-US" sz="2400" dirty="0">
                <a:solidFill>
                  <a:schemeClr val="bg1"/>
                </a:solidFill>
                <a:latin typeface="Calibri" panose="020F0502020204030204" pitchFamily="34" charset="0"/>
                <a:ea typeface="Roboto" panose="02000000000000000000" pitchFamily="2" charset="0"/>
                <a:cs typeface="Calibri" panose="020F0502020204030204" pitchFamily="34" charset="0"/>
              </a:rPr>
              <a:t>Note: Record the TFBD rankings in the scoring sheet and compute your score.  Your score is always a positive number or zero </a:t>
            </a:r>
            <a:endParaRPr lang="en-US" sz="2400" dirty="0">
              <a:solidFill>
                <a:schemeClr val="bg1"/>
              </a:solidFill>
            </a:endParaRPr>
          </a:p>
        </p:txBody>
      </p:sp>
      <p:sp>
        <p:nvSpPr>
          <p:cNvPr id="13" name="Rectangle 12">
            <a:extLst>
              <a:ext uri="{FF2B5EF4-FFF2-40B4-BE49-F238E27FC236}">
                <a16:creationId xmlns:a16="http://schemas.microsoft.com/office/drawing/2014/main" id="{6AED5BAB-658F-056C-07DD-2B2A9C7AF047}"/>
              </a:ext>
            </a:extLst>
          </p:cNvPr>
          <p:cNvSpPr/>
          <p:nvPr/>
        </p:nvSpPr>
        <p:spPr>
          <a:xfrm>
            <a:off x="8732520" y="1521836"/>
            <a:ext cx="1615440" cy="4116964"/>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BCA42B-BC05-7D3E-5800-92FD497F7F27}"/>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92181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6" name="Picture 5">
            <a:extLst>
              <a:ext uri="{FF2B5EF4-FFF2-40B4-BE49-F238E27FC236}">
                <a16:creationId xmlns:a16="http://schemas.microsoft.com/office/drawing/2014/main" id="{B880EFF4-7274-E0C7-594A-9505C4E4AD89}"/>
              </a:ext>
            </a:extLst>
          </p:cNvPr>
          <p:cNvPicPr>
            <a:picLocks noChangeAspect="1"/>
          </p:cNvPicPr>
          <p:nvPr/>
        </p:nvPicPr>
        <p:blipFill>
          <a:blip r:embed="rId3"/>
          <a:stretch>
            <a:fillRect/>
          </a:stretch>
        </p:blipFill>
        <p:spPr>
          <a:xfrm>
            <a:off x="479503" y="1822051"/>
            <a:ext cx="11068001" cy="4106309"/>
          </a:xfrm>
          <a:prstGeom prst="rect">
            <a:avLst/>
          </a:prstGeom>
          <a:ln>
            <a:solidFill>
              <a:schemeClr val="accent1"/>
            </a:solidFill>
          </a:ln>
        </p:spPr>
      </p:pic>
      <p:sp>
        <p:nvSpPr>
          <p:cNvPr id="4" name="TextBox 3">
            <a:extLst>
              <a:ext uri="{FF2B5EF4-FFF2-40B4-BE49-F238E27FC236}">
                <a16:creationId xmlns:a16="http://schemas.microsoft.com/office/drawing/2014/main" id="{18725500-BCAC-7B8F-2808-1BFE538131D7}"/>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64759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CE0333A8-0908-C797-7F3E-CC1842EC7F25}"/>
              </a:ext>
            </a:extLst>
          </p:cNvPr>
          <p:cNvSpPr txBox="1">
            <a:spLocks/>
          </p:cNvSpPr>
          <p:nvPr/>
        </p:nvSpPr>
        <p:spPr>
          <a:xfrm>
            <a:off x="994689" y="1629664"/>
            <a:ext cx="9719031" cy="5039810"/>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spcBef>
                <a:spcPts val="1200"/>
              </a:spcBef>
              <a:buClr>
                <a:schemeClr val="tx1"/>
              </a:buClr>
              <a:buSzPct val="100000"/>
              <a:buFont typeface="+mj-lt"/>
              <a:buAutoNum type="alphaUcPeriod" startAt="6"/>
            </a:pPr>
            <a:r>
              <a:rPr lang="en-US" sz="3600" dirty="0">
                <a:latin typeface="Calibri" panose="020F0502020204030204" pitchFamily="34" charset="0"/>
                <a:ea typeface="Calibri" panose="020F0502020204030204" pitchFamily="34" charset="0"/>
                <a:cs typeface="Calibri" panose="020F0502020204030204" pitchFamily="34" charset="0"/>
              </a:rPr>
              <a:t>Maintain building occupant comfort, health and safety</a:t>
            </a:r>
          </a:p>
          <a:p>
            <a:pPr marL="695325" indent="-695325">
              <a:spcBef>
                <a:spcPts val="1200"/>
              </a:spcBef>
              <a:buClr>
                <a:schemeClr val="tx1"/>
              </a:buClr>
              <a:buSzPct val="100000"/>
              <a:buFont typeface="+mj-lt"/>
              <a:buAutoNum type="alphaUcPeriod" startAt="6"/>
            </a:pPr>
            <a:r>
              <a:rPr lang="en-US" sz="3600" dirty="0">
                <a:latin typeface="Calibri" panose="020F0502020204030204" pitchFamily="34" charset="0"/>
                <a:ea typeface="Calibri" panose="020F0502020204030204" pitchFamily="34" charset="0"/>
                <a:cs typeface="Calibri" panose="020F0502020204030204" pitchFamily="34" charset="0"/>
              </a:rPr>
              <a:t>Reduce building lifecycle costs</a:t>
            </a:r>
          </a:p>
          <a:p>
            <a:pPr marL="695325" indent="-695325">
              <a:spcBef>
                <a:spcPts val="1200"/>
              </a:spcBef>
              <a:buClr>
                <a:schemeClr val="tx1"/>
              </a:buClr>
              <a:buSzPct val="100000"/>
              <a:buFont typeface="+mj-lt"/>
              <a:buAutoNum type="alphaUcPeriod" startAt="6"/>
            </a:pPr>
            <a:r>
              <a:rPr lang="en-US" sz="3600" dirty="0">
                <a:latin typeface="Calibri" panose="020F0502020204030204" pitchFamily="34" charset="0"/>
                <a:ea typeface="Calibri" panose="020F0502020204030204" pitchFamily="34" charset="0"/>
                <a:cs typeface="Calibri" panose="020F0502020204030204" pitchFamily="34" charset="0"/>
              </a:rPr>
              <a:t>Increase building asset value</a:t>
            </a:r>
          </a:p>
          <a:p>
            <a:pPr marL="695325" indent="-695325">
              <a:spcBef>
                <a:spcPts val="1200"/>
              </a:spcBef>
              <a:buClr>
                <a:schemeClr val="tx1"/>
              </a:buClr>
              <a:buSzPct val="100000"/>
              <a:buFont typeface="+mj-lt"/>
              <a:buAutoNum type="alphaUcPeriod" startAt="6"/>
            </a:pPr>
            <a:r>
              <a:rPr lang="en-US" sz="3600" dirty="0">
                <a:latin typeface="Calibri" panose="020F0502020204030204" pitchFamily="34" charset="0"/>
                <a:ea typeface="Calibri" panose="020F0502020204030204" pitchFamily="34" charset="0"/>
                <a:cs typeface="Calibri" panose="020F0502020204030204" pitchFamily="34" charset="0"/>
              </a:rPr>
              <a:t>Maintain compliance with government regulations</a:t>
            </a:r>
          </a:p>
          <a:p>
            <a:pPr marL="695325" indent="-695325">
              <a:spcBef>
                <a:spcPts val="1200"/>
              </a:spcBef>
              <a:buClr>
                <a:schemeClr val="tx1"/>
              </a:buClr>
              <a:buSzPct val="100000"/>
              <a:buFont typeface="+mj-lt"/>
              <a:buAutoNum type="alphaUcPeriod" startAt="6"/>
            </a:pPr>
            <a:r>
              <a:rPr lang="en-US" sz="3600" dirty="0">
                <a:latin typeface="Calibri" panose="020F0502020204030204" pitchFamily="34" charset="0"/>
                <a:ea typeface="Calibri" panose="020F0502020204030204" pitchFamily="34" charset="0"/>
                <a:cs typeface="Calibri" panose="020F0502020204030204" pitchFamily="34" charset="0"/>
              </a:rPr>
              <a:t>Support sustainability goals and commitments</a:t>
            </a:r>
          </a:p>
          <a:p>
            <a:pPr marL="695325" indent="-695325">
              <a:spcBef>
                <a:spcPts val="1200"/>
              </a:spcBef>
              <a:buClr>
                <a:schemeClr val="tx1"/>
              </a:buClr>
              <a:buSzPct val="100000"/>
              <a:buFont typeface="+mj-lt"/>
              <a:buAutoNum type="alphaUcPeriod" startAt="6"/>
            </a:pP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9464DB5B-4DA3-20C9-15CA-18427C903B4D}"/>
              </a:ext>
            </a:extLst>
          </p:cNvPr>
          <p:cNvSpPr txBox="1">
            <a:spLocks/>
          </p:cNvSpPr>
          <p:nvPr/>
        </p:nvSpPr>
        <p:spPr>
          <a:xfrm>
            <a:off x="446049" y="66606"/>
            <a:ext cx="11195823" cy="115409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3366"/>
                </a:solidFill>
                <a:latin typeface="+mj-lt"/>
                <a:ea typeface="+mj-ea"/>
                <a:cs typeface="+mj-cs"/>
              </a:defRPr>
            </a:lvl1p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Organizational Decarbonization Drivers</a:t>
            </a:r>
          </a:p>
        </p:txBody>
      </p:sp>
      <p:sp>
        <p:nvSpPr>
          <p:cNvPr id="3" name="TextBox 2">
            <a:extLst>
              <a:ext uri="{FF2B5EF4-FFF2-40B4-BE49-F238E27FC236}">
                <a16:creationId xmlns:a16="http://schemas.microsoft.com/office/drawing/2014/main" id="{197E9AC4-4E92-AF38-8902-1646F73B6C07}"/>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265965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BD907-D5D5-90DA-149F-459714CDDBB0}"/>
              </a:ext>
            </a:extLst>
          </p:cNvPr>
          <p:cNvSpPr/>
          <p:nvPr/>
        </p:nvSpPr>
        <p:spPr>
          <a:xfrm>
            <a:off x="10305738" y="5276537"/>
            <a:ext cx="1886262" cy="158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a:extLst>
              <a:ext uri="{FF2B5EF4-FFF2-40B4-BE49-F238E27FC236}">
                <a16:creationId xmlns:a16="http://schemas.microsoft.com/office/drawing/2014/main" id="{E9C26E43-DD71-4E0A-BE50-7EC1D39D4AE5}"/>
              </a:ext>
            </a:extLst>
          </p:cNvPr>
          <p:cNvSpPr>
            <a:spLocks noGrp="1"/>
          </p:cNvSpPr>
          <p:nvPr>
            <p:ph type="title"/>
          </p:nvPr>
        </p:nvSpPr>
        <p:spPr>
          <a:xfrm>
            <a:off x="479503" y="66606"/>
            <a:ext cx="11340790" cy="1154097"/>
          </a:xfrm>
        </p:spPr>
        <p:txBody>
          <a:bodyPr vert="horz" lIns="91440" tIns="45720" rIns="91440" bIns="45720" rtlCol="0" anchor="ctr">
            <a:normAutofit/>
          </a:bodyPr>
          <a:lstStyle/>
          <a:p>
            <a:pPr algn="ctr"/>
            <a:r>
              <a:rPr lang="en-US" sz="4000" dirty="0">
                <a:solidFill>
                  <a:schemeClr val="bg1"/>
                </a:solidFill>
                <a:latin typeface="Calibri" panose="020F0502020204030204" pitchFamily="34" charset="0"/>
                <a:ea typeface="Roboto" panose="02000000000000000000" pitchFamily="2" charset="0"/>
                <a:cs typeface="Calibri" panose="020F0502020204030204" pitchFamily="34" charset="0"/>
              </a:rPr>
              <a:t>And the TFBD ranking is...</a:t>
            </a:r>
          </a:p>
        </p:txBody>
      </p:sp>
      <p:pic>
        <p:nvPicPr>
          <p:cNvPr id="4" name="Picture 3">
            <a:extLst>
              <a:ext uri="{FF2B5EF4-FFF2-40B4-BE49-F238E27FC236}">
                <a16:creationId xmlns:a16="http://schemas.microsoft.com/office/drawing/2014/main" id="{CF222AE6-42ED-CFF8-EF4A-64928B7C9785}"/>
              </a:ext>
            </a:extLst>
          </p:cNvPr>
          <p:cNvPicPr>
            <a:picLocks noChangeAspect="1"/>
          </p:cNvPicPr>
          <p:nvPr/>
        </p:nvPicPr>
        <p:blipFill>
          <a:blip r:embed="rId3"/>
          <a:stretch>
            <a:fillRect/>
          </a:stretch>
        </p:blipFill>
        <p:spPr>
          <a:xfrm>
            <a:off x="479503" y="1959211"/>
            <a:ext cx="11026923" cy="4091069"/>
          </a:xfrm>
          <a:prstGeom prst="rect">
            <a:avLst/>
          </a:prstGeom>
          <a:ln>
            <a:solidFill>
              <a:schemeClr val="accent1"/>
            </a:solidFill>
          </a:ln>
        </p:spPr>
      </p:pic>
      <p:sp>
        <p:nvSpPr>
          <p:cNvPr id="6" name="TextBox 5">
            <a:extLst>
              <a:ext uri="{FF2B5EF4-FFF2-40B4-BE49-F238E27FC236}">
                <a16:creationId xmlns:a16="http://schemas.microsoft.com/office/drawing/2014/main" id="{78F294C9-49E4-5BF7-7459-4AF9D3966B34}"/>
              </a:ext>
            </a:extLst>
          </p:cNvPr>
          <p:cNvSpPr txBox="1"/>
          <p:nvPr/>
        </p:nvSpPr>
        <p:spPr>
          <a:xfrm>
            <a:off x="96731" y="6598365"/>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2024 – ASHRAE</a:t>
            </a:r>
          </a:p>
        </p:txBody>
      </p:sp>
    </p:spTree>
    <p:extLst>
      <p:ext uri="{BB962C8B-B14F-4D97-AF65-F5344CB8AC3E}">
        <p14:creationId xmlns:p14="http://schemas.microsoft.com/office/powerpoint/2010/main" val="3019710171"/>
      </p:ext>
    </p:extLst>
  </p:cSld>
  <p:clrMapOvr>
    <a:masterClrMapping/>
  </p:clrMapOvr>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18812</TotalTime>
  <Words>3184</Words>
  <Application>Microsoft Macintosh PowerPoint</Application>
  <PresentationFormat>Widescreen</PresentationFormat>
  <Paragraphs>228</Paragraphs>
  <Slides>30</Slides>
  <Notes>30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ArialMT</vt:lpstr>
      <vt:lpstr>Calibri</vt:lpstr>
      <vt:lpstr>Calibri Light</vt:lpstr>
      <vt:lpstr>Corbel</vt:lpstr>
      <vt:lpstr>Courier New</vt:lpstr>
      <vt:lpstr>Wingdings</vt:lpstr>
      <vt:lpstr>PNNL_Option_4</vt:lpstr>
      <vt:lpstr>6_Office Theme</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And the TFBD ranking is...</vt:lpstr>
      <vt:lpstr>PowerPoint Presentation</vt:lpstr>
      <vt:lpstr>And the TFBD ranking is...</vt:lpstr>
      <vt:lpstr>Building Decarbonization Practices</vt:lpstr>
      <vt:lpstr>PowerPoint Presentation</vt:lpstr>
      <vt:lpstr>And the TFBD ranking is...</vt:lpstr>
      <vt:lpstr>PowerPoint Presentation</vt:lpstr>
      <vt:lpstr>And the TFBD ranking is...</vt:lpstr>
      <vt:lpstr>PowerPoint Presentation</vt:lpstr>
      <vt:lpstr>And the TFBD ranking is...</vt:lpstr>
      <vt:lpstr>Building Decarbonization Measures</vt:lpstr>
      <vt:lpstr>PowerPoint Presentation</vt:lpstr>
      <vt:lpstr>And the TFBD ranking is...</vt:lpstr>
      <vt:lpstr>PowerPoint Presentation</vt:lpstr>
      <vt:lpstr>And the TFBD ranking is...</vt:lpstr>
      <vt:lpstr>Building Decarbonization Measures</vt:lpstr>
      <vt:lpstr>PowerPoint Presentation</vt:lpstr>
      <vt:lpstr>And the TFBD ranking is...</vt:lpstr>
      <vt:lpstr>PowerPoint Presentation</vt:lpstr>
      <vt:lpstr>And the TFBD ranking is...</vt:lpstr>
      <vt:lpstr>And the winner is...</vt:lpstr>
      <vt:lpstr>ASHRAE Training and Education Prioritization</vt:lpstr>
      <vt:lpstr>ASHRAE Training and Education Priority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Clay Nesler</cp:lastModifiedBy>
  <cp:revision>98</cp:revision>
  <cp:lastPrinted>2023-11-10T15:48:28Z</cp:lastPrinted>
  <dcterms:created xsi:type="dcterms:W3CDTF">2022-08-18T17:50:21Z</dcterms:created>
  <dcterms:modified xsi:type="dcterms:W3CDTF">2024-03-28T15:11:11Z</dcterms:modified>
</cp:coreProperties>
</file>